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87" r:id="rId3"/>
    <p:sldId id="266" r:id="rId4"/>
    <p:sldId id="257" r:id="rId5"/>
    <p:sldId id="259" r:id="rId6"/>
    <p:sldId id="258" r:id="rId7"/>
    <p:sldId id="260" r:id="rId8"/>
    <p:sldId id="265" r:id="rId9"/>
    <p:sldId id="263" r:id="rId10"/>
    <p:sldId id="267" r:id="rId11"/>
    <p:sldId id="28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64" r:id="rId20"/>
    <p:sldId id="282" r:id="rId21"/>
    <p:sldId id="279" r:id="rId22"/>
    <p:sldId id="278" r:id="rId23"/>
    <p:sldId id="280" r:id="rId24"/>
    <p:sldId id="283" r:id="rId25"/>
    <p:sldId id="284" r:id="rId26"/>
    <p:sldId id="281" r:id="rId27"/>
    <p:sldId id="292" r:id="rId28"/>
    <p:sldId id="286" r:id="rId29"/>
    <p:sldId id="289" r:id="rId30"/>
    <p:sldId id="262" r:id="rId31"/>
    <p:sldId id="290" r:id="rId32"/>
    <p:sldId id="291" r:id="rId33"/>
    <p:sldId id="26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D84A2C-7F4A-4713-8C9A-4F3DE3986708}">
          <p14:sldIdLst>
            <p14:sldId id="256"/>
            <p14:sldId id="287"/>
            <p14:sldId id="266"/>
            <p14:sldId id="257"/>
            <p14:sldId id="259"/>
            <p14:sldId id="258"/>
            <p14:sldId id="260"/>
            <p14:sldId id="265"/>
            <p14:sldId id="263"/>
            <p14:sldId id="267"/>
            <p14:sldId id="288"/>
            <p14:sldId id="269"/>
            <p14:sldId id="270"/>
            <p14:sldId id="271"/>
            <p14:sldId id="272"/>
            <p14:sldId id="273"/>
            <p14:sldId id="274"/>
            <p14:sldId id="276"/>
            <p14:sldId id="264"/>
            <p14:sldId id="282"/>
            <p14:sldId id="279"/>
            <p14:sldId id="278"/>
            <p14:sldId id="280"/>
            <p14:sldId id="283"/>
            <p14:sldId id="284"/>
            <p14:sldId id="281"/>
            <p14:sldId id="292"/>
            <p14:sldId id="286"/>
            <p14:sldId id="289"/>
            <p14:sldId id="262"/>
            <p14:sldId id="290"/>
            <p14:sldId id="291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  <a:srgbClr val="E48312"/>
    <a:srgbClr val="EAEFDE"/>
    <a:srgbClr val="FDD0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6" autoAdjust="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35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9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3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3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6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9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3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6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5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68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32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6A7E15-EDEB-49DA-B5BA-ADA27D9C1B42}" type="datetimeFigureOut">
              <a:rPr lang="en-US" smtClean="0"/>
              <a:t>11-Dec-25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9EAA977-A800-4B72-B78F-BA4B4014E7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7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forment/cost2100" TargetMode="External"/><Relationship Id="rId2" Type="http://schemas.openxmlformats.org/officeDocument/2006/relationships/hyperlink" Target="https://github.com/sydney222/Python_CsiNet/tree/master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8F8D-726E-0870-3050-C27E248C1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Domain Generalization for CSI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230E2-B541-4F8C-7016-0D9B1ECB3E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Cristian J. Vaca-Rubio, PhD.</a:t>
            </a:r>
          </a:p>
        </p:txBody>
      </p:sp>
    </p:spTree>
    <p:extLst>
      <p:ext uri="{BB962C8B-B14F-4D97-AF65-F5344CB8AC3E}">
        <p14:creationId xmlns:p14="http://schemas.microsoft.com/office/powerpoint/2010/main" val="1777582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D83A-376E-CCD4-FC3C-800244AA1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D1C35-28A0-4482-A3D6-A5E93E3274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ML training &amp;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884AB-B20A-1358-96E2-C785E0F738A0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10/30</a:t>
            </a:r>
          </a:p>
        </p:txBody>
      </p:sp>
    </p:spTree>
    <p:extLst>
      <p:ext uri="{BB962C8B-B14F-4D97-AF65-F5344CB8AC3E}">
        <p14:creationId xmlns:p14="http://schemas.microsoft.com/office/powerpoint/2010/main" val="238214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A0CA4-88C5-9380-3F7A-0B03EB54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1E5F-DC08-7F4F-E371-022F0D81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CSINet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B9AA-BD5A-AF34-A607-4BC0B301E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Reimplementation of original </a:t>
            </a:r>
            <a:r>
              <a:rPr lang="en-US" dirty="0" err="1"/>
              <a:t>CSINet</a:t>
            </a:r>
            <a:r>
              <a:rPr lang="en-US" dirty="0"/>
              <a:t> architecture in </a:t>
            </a:r>
            <a:r>
              <a:rPr lang="en-US" dirty="0" err="1"/>
              <a:t>PyTorch</a:t>
            </a:r>
            <a:endParaRPr lang="en-US" dirty="0"/>
          </a:p>
        </p:txBody>
      </p:sp>
      <p:pic>
        <p:nvPicPr>
          <p:cNvPr id="4" name="Picture 3" descr="A close-up of a chart&#10;&#10;AI-generated content may be incorrect.">
            <a:extLst>
              <a:ext uri="{FF2B5EF4-FFF2-40B4-BE49-F238E27FC236}">
                <a16:creationId xmlns:a16="http://schemas.microsoft.com/office/drawing/2014/main" id="{84A1281C-6C21-AD12-BC11-96592FFD2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/>
          <a:stretch>
            <a:fillRect/>
          </a:stretch>
        </p:blipFill>
        <p:spPr>
          <a:xfrm>
            <a:off x="87335" y="3493007"/>
            <a:ext cx="1897970" cy="1389888"/>
          </a:xfrm>
          <a:prstGeom prst="rect">
            <a:avLst/>
          </a:prstGeom>
        </p:spPr>
      </p:pic>
      <p:pic>
        <p:nvPicPr>
          <p:cNvPr id="5" name="Picture 4" descr="A close-up of a chart&#10;&#10;AI-generated content may be incorrect.">
            <a:extLst>
              <a:ext uri="{FF2B5EF4-FFF2-40B4-BE49-F238E27FC236}">
                <a16:creationId xmlns:a16="http://schemas.microsoft.com/office/drawing/2014/main" id="{337AFC71-55F5-C73B-7566-41A56F1A0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/>
          <a:stretch>
            <a:fillRect/>
          </a:stretch>
        </p:blipFill>
        <p:spPr>
          <a:xfrm>
            <a:off x="10284278" y="3495674"/>
            <a:ext cx="1894328" cy="1387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35A917-0C91-B036-6041-9820FE0A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85" r="66952"/>
          <a:stretch>
            <a:fillRect/>
          </a:stretch>
        </p:blipFill>
        <p:spPr>
          <a:xfrm>
            <a:off x="2084287" y="2332499"/>
            <a:ext cx="1984248" cy="30424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9AEF20-CCAE-6FEC-49BF-EF6D185F6EF5}"/>
              </a:ext>
            </a:extLst>
          </p:cNvPr>
          <p:cNvSpPr/>
          <p:nvPr/>
        </p:nvSpPr>
        <p:spPr>
          <a:xfrm rot="5400000">
            <a:off x="2963417" y="4131165"/>
            <a:ext cx="1567978" cy="642257"/>
          </a:xfrm>
          <a:prstGeom prst="rect">
            <a:avLst/>
          </a:prstGeom>
          <a:solidFill>
            <a:srgbClr val="EAEF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93FDD8-2838-4863-CBA6-D0030A5C00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766" r="13732"/>
          <a:stretch>
            <a:fillRect/>
          </a:stretch>
        </p:blipFill>
        <p:spPr>
          <a:xfrm>
            <a:off x="5568587" y="2339901"/>
            <a:ext cx="4715691" cy="30350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70E66E-BC65-75B3-091F-543C03CC6381}"/>
              </a:ext>
            </a:extLst>
          </p:cNvPr>
          <p:cNvSpPr/>
          <p:nvPr/>
        </p:nvSpPr>
        <p:spPr>
          <a:xfrm>
            <a:off x="4028912" y="2660904"/>
            <a:ext cx="1567976" cy="2593849"/>
          </a:xfrm>
          <a:prstGeom prst="rect">
            <a:avLst/>
          </a:prstGeom>
          <a:solidFill>
            <a:srgbClr val="EAEF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B7804A-1276-7E6B-DE02-DD32917C3185}"/>
              </a:ext>
            </a:extLst>
          </p:cNvPr>
          <p:cNvSpPr/>
          <p:nvPr/>
        </p:nvSpPr>
        <p:spPr>
          <a:xfrm rot="5400000">
            <a:off x="5955274" y="4709188"/>
            <a:ext cx="158878" cy="932252"/>
          </a:xfrm>
          <a:prstGeom prst="rect">
            <a:avLst/>
          </a:prstGeom>
          <a:solidFill>
            <a:srgbClr val="EAEF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FCA86-DCAB-90E3-9C2A-7795C22DAC4F}"/>
              </a:ext>
            </a:extLst>
          </p:cNvPr>
          <p:cNvSpPr/>
          <p:nvPr/>
        </p:nvSpPr>
        <p:spPr>
          <a:xfrm>
            <a:off x="4671170" y="3686776"/>
            <a:ext cx="1567976" cy="1244026"/>
          </a:xfrm>
          <a:prstGeom prst="rect">
            <a:avLst/>
          </a:prstGeom>
          <a:solidFill>
            <a:srgbClr val="EAEF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394F47-94FD-B759-6985-735FBE6A903A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11/30</a:t>
            </a:r>
          </a:p>
        </p:txBody>
      </p:sp>
    </p:spTree>
    <p:extLst>
      <p:ext uri="{BB962C8B-B14F-4D97-AF65-F5344CB8AC3E}">
        <p14:creationId xmlns:p14="http://schemas.microsoft.com/office/powerpoint/2010/main" val="362804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8DBD-5D63-D2A8-B67F-2C5AE3689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C158-CF08-26AB-7757-2BE3837C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Domain Shift Matters for </a:t>
            </a:r>
            <a:r>
              <a:rPr lang="en-US" dirty="0" err="1"/>
              <a:t>CSINet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FBD0-8421-4EFD-6A5F-5DDD0F51E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CSINet</a:t>
            </a:r>
            <a:r>
              <a:rPr lang="en-US" dirty="0"/>
              <a:t> learns a </a:t>
            </a:r>
            <a:r>
              <a:rPr lang="en-US" b="1" dirty="0"/>
              <a:t>compressed latent representation</a:t>
            </a:r>
            <a:r>
              <a:rPr lang="en-US" dirty="0"/>
              <a:t> of CSI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If the input distribution changes (indoor </a:t>
            </a:r>
            <a:r>
              <a:rPr lang="en-US" dirty="0">
                <a:sym typeface="Wingdings" panose="05000000000000000000" pitchFamily="2" charset="2"/>
              </a:rPr>
              <a:t> outdoor), the encoder activates different patterns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Hypothesis  mismatch leads to: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Poor reconstruction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High Normalized Mean Squared Error (NMSE)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4250E-B147-0633-08AD-B9CA10366F2D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12/30</a:t>
            </a:r>
          </a:p>
        </p:txBody>
      </p:sp>
    </p:spTree>
    <p:extLst>
      <p:ext uri="{BB962C8B-B14F-4D97-AF65-F5344CB8AC3E}">
        <p14:creationId xmlns:p14="http://schemas.microsoft.com/office/powerpoint/2010/main" val="90243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63791-9562-FCC6-BBBA-9F3A30B0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8636-FC13-D77A-9B5F-04B72BEF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639B-CF0A-8137-6FF4-6EDB5225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Architecture: </a:t>
            </a:r>
            <a:r>
              <a:rPr lang="en-US" dirty="0" err="1"/>
              <a:t>CSINet</a:t>
            </a:r>
            <a:r>
              <a:rPr lang="en-US" dirty="0"/>
              <a:t> with same parameters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Encoder dimension: 512 (ratio ¼)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Domain options: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Train Indoor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Train Outdoor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Train </a:t>
            </a:r>
            <a:r>
              <a:rPr lang="en-US" dirty="0" err="1">
                <a:sym typeface="Wingdings" panose="05000000000000000000" pitchFamily="2" charset="2"/>
              </a:rPr>
              <a:t>Indoor+Outdoor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Splits given in train/</a:t>
            </a:r>
            <a:r>
              <a:rPr lang="en-US" dirty="0" err="1">
                <a:sym typeface="Wingdings" panose="05000000000000000000" pitchFamily="2" charset="2"/>
              </a:rPr>
              <a:t>val</a:t>
            </a:r>
            <a:r>
              <a:rPr lang="en-US" dirty="0">
                <a:sym typeface="Wingdings" panose="05000000000000000000" pitchFamily="2" charset="2"/>
              </a:rPr>
              <a:t>/test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Training by using the Mean Squared Error (MSE) function, similarly as </a:t>
            </a:r>
            <a:r>
              <a:rPr lang="en-US" dirty="0" err="1">
                <a:sym typeface="Wingdings" panose="05000000000000000000" pitchFamily="2" charset="2"/>
              </a:rPr>
              <a:t>CSINet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Selected model that minimizes validation loss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Early stopping mechanism implemented with 10 epochs patience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3AA4A-D73B-91CE-4A8D-2311BD307655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13/30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1818B4-69B1-EBB9-59EA-C2570BC6C478}"/>
              </a:ext>
            </a:extLst>
          </p:cNvPr>
          <p:cNvGrpSpPr/>
          <p:nvPr/>
        </p:nvGrpSpPr>
        <p:grpSpPr>
          <a:xfrm>
            <a:off x="6640068" y="1845734"/>
            <a:ext cx="3804411" cy="2150194"/>
            <a:chOff x="6640068" y="1845734"/>
            <a:chExt cx="3804411" cy="2150194"/>
          </a:xfrm>
        </p:grpSpPr>
        <p:pic>
          <p:nvPicPr>
            <p:cNvPr id="9" name="Picture 8" descr="A line drawing of different types of buildings&#10;&#10;AI-generated content may be incorrect.">
              <a:extLst>
                <a:ext uri="{FF2B5EF4-FFF2-40B4-BE49-F238E27FC236}">
                  <a16:creationId xmlns:a16="http://schemas.microsoft.com/office/drawing/2014/main" id="{CD6F2CC7-9D84-9E9C-E0AA-7B82AA7A7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23"/>
            <a:stretch>
              <a:fillRect/>
            </a:stretch>
          </p:blipFill>
          <p:spPr>
            <a:xfrm>
              <a:off x="6640068" y="1845734"/>
              <a:ext cx="3804411" cy="21501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B5ECE2-5A7C-DB90-DD32-ED32EA7AA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2628" y="3766914"/>
              <a:ext cx="685896" cy="1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6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94F90-763F-FA5E-6E4A-384B2B1E1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62D1-9B87-71C9-677F-070253E1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Curve: Indoor Training</a:t>
            </a:r>
          </a:p>
        </p:txBody>
      </p:sp>
      <p:pic>
        <p:nvPicPr>
          <p:cNvPr id="7" name="Picture 6" descr="A graph with a line graph and numbers&#10;&#10;AI-generated content may be incorrect.">
            <a:extLst>
              <a:ext uri="{FF2B5EF4-FFF2-40B4-BE49-F238E27FC236}">
                <a16:creationId xmlns:a16="http://schemas.microsoft.com/office/drawing/2014/main" id="{61C5FE85-C67D-9E36-9981-796809091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9" y="2235051"/>
            <a:ext cx="5486411" cy="365760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353DA5-C022-3280-A92C-5725777BF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896" y="3080174"/>
            <a:ext cx="3986784" cy="20404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Smooth convergence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Best validation at epoch 25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Indoor data is easy to compress (low variability, compact multipath)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No overfitting behavior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8BEE77-2059-0006-0F25-91318A00598F}"/>
              </a:ext>
            </a:extLst>
          </p:cNvPr>
          <p:cNvCxnSpPr/>
          <p:nvPr/>
        </p:nvCxnSpPr>
        <p:spPr>
          <a:xfrm>
            <a:off x="7168896" y="2322576"/>
            <a:ext cx="2624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419CA1B-EED0-4493-2C86-A16640B1CA16}"/>
              </a:ext>
            </a:extLst>
          </p:cNvPr>
          <p:cNvSpPr/>
          <p:nvPr/>
        </p:nvSpPr>
        <p:spPr>
          <a:xfrm>
            <a:off x="7379208" y="2189988"/>
            <a:ext cx="256032" cy="26517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BC7EF-1D7E-CB4E-02D4-F7CBC99C55F6}"/>
              </a:ext>
            </a:extLst>
          </p:cNvPr>
          <p:cNvSpPr txBox="1"/>
          <p:nvPr/>
        </p:nvSpPr>
        <p:spPr>
          <a:xfrm>
            <a:off x="7043795" y="1886852"/>
            <a:ext cx="92685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 epochs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B2CF4-DB8D-9FA9-223E-115C3D117A9D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14/30</a:t>
            </a:r>
          </a:p>
        </p:txBody>
      </p:sp>
    </p:spTree>
    <p:extLst>
      <p:ext uri="{BB962C8B-B14F-4D97-AF65-F5344CB8AC3E}">
        <p14:creationId xmlns:p14="http://schemas.microsoft.com/office/powerpoint/2010/main" val="2628737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4365C-1E15-5E37-E4CF-9D5EFB0A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B3EA-E57C-996C-3E9F-96E3D39D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Curve: Outdoor Training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331DD5-438E-11A0-DD02-880619C29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896" y="2929974"/>
            <a:ext cx="3986784" cy="24558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Much slower convergence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Best validation at epoch 48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Outdoor CSI has wider angular spread </a:t>
            </a:r>
            <a:r>
              <a:rPr lang="en-US" dirty="0">
                <a:sym typeface="Wingdings" panose="05000000000000000000" pitchFamily="2" charset="2"/>
              </a:rPr>
              <a:t> harder to encode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No overfitting behavior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4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495803C9-23C2-DC53-D656-72E39A8A6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57980"/>
            <a:ext cx="5486411" cy="365760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F1CE94A-ED24-C112-11A5-9FC472CCCC90}"/>
              </a:ext>
            </a:extLst>
          </p:cNvPr>
          <p:cNvCxnSpPr/>
          <p:nvPr/>
        </p:nvCxnSpPr>
        <p:spPr>
          <a:xfrm>
            <a:off x="7168896" y="2322576"/>
            <a:ext cx="2624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762F8A0-64CF-EF8C-F26F-C925884B13CB}"/>
              </a:ext>
            </a:extLst>
          </p:cNvPr>
          <p:cNvSpPr/>
          <p:nvPr/>
        </p:nvSpPr>
        <p:spPr>
          <a:xfrm>
            <a:off x="7379208" y="2189988"/>
            <a:ext cx="256032" cy="26517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8FBC91-F057-D5EF-D276-ACD77395C3CD}"/>
              </a:ext>
            </a:extLst>
          </p:cNvPr>
          <p:cNvSpPr/>
          <p:nvPr/>
        </p:nvSpPr>
        <p:spPr>
          <a:xfrm>
            <a:off x="8293608" y="2189988"/>
            <a:ext cx="256032" cy="26517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C8F46-F588-8BF0-DD62-2C3BC70BE9E3}"/>
              </a:ext>
            </a:extLst>
          </p:cNvPr>
          <p:cNvSpPr txBox="1"/>
          <p:nvPr/>
        </p:nvSpPr>
        <p:spPr>
          <a:xfrm>
            <a:off x="7043795" y="1886852"/>
            <a:ext cx="92685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 epochs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A6810-150F-6EB5-0D8D-8946B9DAC4D4}"/>
              </a:ext>
            </a:extLst>
          </p:cNvPr>
          <p:cNvSpPr txBox="1"/>
          <p:nvPr/>
        </p:nvSpPr>
        <p:spPr>
          <a:xfrm>
            <a:off x="7967327" y="1886852"/>
            <a:ext cx="92685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48 epochs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2D14FB-697E-E50B-F4EE-B71ED62105A0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15/30</a:t>
            </a:r>
          </a:p>
        </p:txBody>
      </p:sp>
    </p:spTree>
    <p:extLst>
      <p:ext uri="{BB962C8B-B14F-4D97-AF65-F5344CB8AC3E}">
        <p14:creationId xmlns:p14="http://schemas.microsoft.com/office/powerpoint/2010/main" val="398050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BC75-C27C-CBE5-A8FA-A9DC8AE00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B192-CD58-81B2-6EA3-2615E268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Curve: </a:t>
            </a:r>
            <a:r>
              <a:rPr lang="en-US" dirty="0" err="1"/>
              <a:t>Indoor+Outdoor</a:t>
            </a:r>
            <a:r>
              <a:rPr lang="en-US" dirty="0"/>
              <a:t> Training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497784-7E08-0F73-F5CF-4BE192ACC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896" y="3012271"/>
            <a:ext cx="3986784" cy="21083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Longer training until convergence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Best validation at epoch 71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Learns more general features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No overfitting behavior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 descr="A graph with blue line and red line&#10;&#10;AI-generated content may be incorrect.">
            <a:extLst>
              <a:ext uri="{FF2B5EF4-FFF2-40B4-BE49-F238E27FC236}">
                <a16:creationId xmlns:a16="http://schemas.microsoft.com/office/drawing/2014/main" id="{320F465E-E81B-4631-3B78-934054E7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112260"/>
            <a:ext cx="5486411" cy="36576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905AD5-EB8A-9220-DBCD-7D787F9847FC}"/>
              </a:ext>
            </a:extLst>
          </p:cNvPr>
          <p:cNvSpPr/>
          <p:nvPr/>
        </p:nvSpPr>
        <p:spPr>
          <a:xfrm>
            <a:off x="6944868" y="4928619"/>
            <a:ext cx="4434840" cy="841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r>
              <a:rPr lang="en-US" b="1" i="1" dirty="0"/>
              <a:t>Joint model learns a balanced latent space</a:t>
            </a:r>
            <a:endParaRPr lang="en-US" b="1" dirty="0"/>
          </a:p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F2F13D-2744-93DC-1111-1372063BC1D8}"/>
              </a:ext>
            </a:extLst>
          </p:cNvPr>
          <p:cNvCxnSpPr/>
          <p:nvPr/>
        </p:nvCxnSpPr>
        <p:spPr>
          <a:xfrm>
            <a:off x="7168896" y="2322576"/>
            <a:ext cx="26243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05B8ACB-E195-1C6E-1F42-82D8F5C93EE3}"/>
              </a:ext>
            </a:extLst>
          </p:cNvPr>
          <p:cNvSpPr/>
          <p:nvPr/>
        </p:nvSpPr>
        <p:spPr>
          <a:xfrm>
            <a:off x="7379208" y="2189988"/>
            <a:ext cx="256032" cy="26517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27428D-66B6-E5F5-D6AF-BDE7F3B4AA26}"/>
              </a:ext>
            </a:extLst>
          </p:cNvPr>
          <p:cNvSpPr/>
          <p:nvPr/>
        </p:nvSpPr>
        <p:spPr>
          <a:xfrm>
            <a:off x="8293608" y="2189988"/>
            <a:ext cx="256032" cy="26517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8355C-8F77-FDC6-4632-AFB90974B0FF}"/>
              </a:ext>
            </a:extLst>
          </p:cNvPr>
          <p:cNvSpPr/>
          <p:nvPr/>
        </p:nvSpPr>
        <p:spPr>
          <a:xfrm>
            <a:off x="9208008" y="2189988"/>
            <a:ext cx="256032" cy="26517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303C4-D356-BF0D-A479-64F9AF615B86}"/>
              </a:ext>
            </a:extLst>
          </p:cNvPr>
          <p:cNvSpPr txBox="1"/>
          <p:nvPr/>
        </p:nvSpPr>
        <p:spPr>
          <a:xfrm>
            <a:off x="7043795" y="1886852"/>
            <a:ext cx="92685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 epochs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96489-97D2-AA97-87CE-4C7256CC5DBA}"/>
              </a:ext>
            </a:extLst>
          </p:cNvPr>
          <p:cNvSpPr txBox="1"/>
          <p:nvPr/>
        </p:nvSpPr>
        <p:spPr>
          <a:xfrm>
            <a:off x="7967327" y="1886852"/>
            <a:ext cx="92685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48 epochs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EEC27-5C22-ABC7-5E89-5550C9F9EC1A}"/>
              </a:ext>
            </a:extLst>
          </p:cNvPr>
          <p:cNvSpPr txBox="1"/>
          <p:nvPr/>
        </p:nvSpPr>
        <p:spPr>
          <a:xfrm>
            <a:off x="8866367" y="1886852"/>
            <a:ext cx="92685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71 epochs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A2B73E-15AA-5EB2-A873-61711BBED3D0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16/30</a:t>
            </a:r>
          </a:p>
        </p:txBody>
      </p:sp>
    </p:spTree>
    <p:extLst>
      <p:ext uri="{BB962C8B-B14F-4D97-AF65-F5344CB8AC3E}">
        <p14:creationId xmlns:p14="http://schemas.microsoft.com/office/powerpoint/2010/main" val="3533013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3DCEF-2A17-FA95-A7BB-84B801D35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7B52-A8B3-C28E-099D-3FEED8A2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NMSE Results on Test 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833E44-BD93-1715-BAEA-2722BA7BB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Models generalize poorly across domains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jointly trained-model achieves the best overall robustness: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The model is </a:t>
            </a:r>
            <a:r>
              <a:rPr lang="en-US" b="1" dirty="0"/>
              <a:t>learning a shared structure </a:t>
            </a:r>
            <a:r>
              <a:rPr lang="en-US" dirty="0"/>
              <a:t>rather than overfitting to a single environment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Indoor-only model performs great, but collapses elsewhere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Outdoor-only model generalizes slightly better than indoor-only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FFF9E5-9B0D-FDEE-5149-E2C214190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197" y="2290356"/>
            <a:ext cx="4025186" cy="1112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2DF26A-35D3-A971-84FC-E5E0F798E873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17/30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9FF97-E9E3-B67B-C6FC-089B139D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649" b="5334"/>
          <a:stretch>
            <a:fillRect/>
          </a:stretch>
        </p:blipFill>
        <p:spPr>
          <a:xfrm>
            <a:off x="2608822" y="4152387"/>
            <a:ext cx="2045474" cy="1535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720D7E-6ED8-B4E5-B79A-869356C3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r="603" b="51570"/>
          <a:stretch>
            <a:fillRect/>
          </a:stretch>
        </p:blipFill>
        <p:spPr>
          <a:xfrm>
            <a:off x="2608822" y="4152387"/>
            <a:ext cx="6096266" cy="785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4FFA1-E6BF-2C80-C735-468A8943A8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1" r="603" b="5333"/>
          <a:stretch>
            <a:fillRect/>
          </a:stretch>
        </p:blipFill>
        <p:spPr>
          <a:xfrm>
            <a:off x="2608822" y="4152387"/>
            <a:ext cx="6096266" cy="15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3FAC2-DFEA-582A-9EC0-1E3772F63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2128-224A-C1EA-5A6E-04FEA29E8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85C4F-9ECD-288D-93F2-52354169CACD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18/30</a:t>
            </a:r>
          </a:p>
        </p:txBody>
      </p:sp>
    </p:spTree>
    <p:extLst>
      <p:ext uri="{BB962C8B-B14F-4D97-AF65-F5344CB8AC3E}">
        <p14:creationId xmlns:p14="http://schemas.microsoft.com/office/powerpoint/2010/main" val="283102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6194D-E07A-CBFC-1F38-EC31373C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8620-9C5B-F2ED-211A-C1865097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Fine-Tuning Mechanism</a:t>
            </a:r>
          </a:p>
        </p:txBody>
      </p:sp>
      <p:pic>
        <p:nvPicPr>
          <p:cNvPr id="7" name="Picture 6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D017189D-FE1C-1A5C-0AFE-A2999328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5003773"/>
            <a:ext cx="6201640" cy="1219370"/>
          </a:xfrm>
          <a:prstGeom prst="rect">
            <a:avLst/>
          </a:prstGeom>
        </p:spPr>
      </p:pic>
      <p:pic>
        <p:nvPicPr>
          <p:cNvPr id="10" name="Picture 9" descr="A close-up of a chart&#10;&#10;AI-generated content may be incorrect.">
            <a:extLst>
              <a:ext uri="{FF2B5EF4-FFF2-40B4-BE49-F238E27FC236}">
                <a16:creationId xmlns:a16="http://schemas.microsoft.com/office/drawing/2014/main" id="{7D1C89DA-FFCD-AFFA-BA35-8392E025A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170680" y="2144266"/>
            <a:ext cx="1760887" cy="1320665"/>
          </a:xfrm>
          <a:prstGeom prst="rect">
            <a:avLst/>
          </a:prstGeom>
        </p:spPr>
      </p:pic>
      <p:pic>
        <p:nvPicPr>
          <p:cNvPr id="12" name="Picture 11" descr="A close-up of a chart&#10;&#10;AI-generated content may be incorrect.">
            <a:extLst>
              <a:ext uri="{FF2B5EF4-FFF2-40B4-BE49-F238E27FC236}">
                <a16:creationId xmlns:a16="http://schemas.microsoft.com/office/drawing/2014/main" id="{8CFFA0CF-ACC1-7398-EE7C-A397AF1CD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/>
          <a:stretch>
            <a:fillRect/>
          </a:stretch>
        </p:blipFill>
        <p:spPr>
          <a:xfrm>
            <a:off x="94265" y="3719222"/>
            <a:ext cx="1913716" cy="1401419"/>
          </a:xfrm>
          <a:prstGeom prst="rect">
            <a:avLst/>
          </a:prstGeom>
        </p:spPr>
      </p:pic>
      <p:pic>
        <p:nvPicPr>
          <p:cNvPr id="13" name="Picture 12" descr="A close-up of a chart&#10;&#10;AI-generated content may be incorrect.">
            <a:extLst>
              <a:ext uri="{FF2B5EF4-FFF2-40B4-BE49-F238E27FC236}">
                <a16:creationId xmlns:a16="http://schemas.microsoft.com/office/drawing/2014/main" id="{AB75508B-DC23-6A00-5BB2-6C4DE808F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10387584" y="2108335"/>
            <a:ext cx="1760887" cy="1320665"/>
          </a:xfrm>
          <a:prstGeom prst="rect">
            <a:avLst/>
          </a:prstGeom>
        </p:spPr>
      </p:pic>
      <p:pic>
        <p:nvPicPr>
          <p:cNvPr id="14" name="Picture 13" descr="A close-up of a chart&#10;&#10;AI-generated content may be incorrect.">
            <a:extLst>
              <a:ext uri="{FF2B5EF4-FFF2-40B4-BE49-F238E27FC236}">
                <a16:creationId xmlns:a16="http://schemas.microsoft.com/office/drawing/2014/main" id="{E96F4B75-7FD2-BFF9-4B84-17D81F01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/>
          <a:stretch>
            <a:fillRect/>
          </a:stretch>
        </p:blipFill>
        <p:spPr>
          <a:xfrm>
            <a:off x="10333148" y="3602353"/>
            <a:ext cx="1913716" cy="1401419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66AFA16C-AFF3-05F3-D124-9EB3817CFBCB}"/>
              </a:ext>
            </a:extLst>
          </p:cNvPr>
          <p:cNvSpPr/>
          <p:nvPr/>
        </p:nvSpPr>
        <p:spPr>
          <a:xfrm rot="19101521">
            <a:off x="1845001" y="3454620"/>
            <a:ext cx="265176" cy="301107"/>
          </a:xfrm>
          <a:prstGeom prst="downArrow">
            <a:avLst/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226EA0E-DEA1-0EBB-9398-1C2E257DE431}"/>
              </a:ext>
            </a:extLst>
          </p:cNvPr>
          <p:cNvSpPr/>
          <p:nvPr/>
        </p:nvSpPr>
        <p:spPr>
          <a:xfrm rot="13379919">
            <a:off x="1874204" y="3753523"/>
            <a:ext cx="265176" cy="301107"/>
          </a:xfrm>
          <a:prstGeom prst="downArrow">
            <a:avLst/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6B3E6B6-91AB-98D7-B60C-A485E6FBAA31}"/>
              </a:ext>
            </a:extLst>
          </p:cNvPr>
          <p:cNvSpPr/>
          <p:nvPr/>
        </p:nvSpPr>
        <p:spPr>
          <a:xfrm rot="13608866">
            <a:off x="10369645" y="3220012"/>
            <a:ext cx="265176" cy="301107"/>
          </a:xfrm>
          <a:prstGeom prst="downArrow">
            <a:avLst/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6C08944-86D7-2D60-0131-BCEE2335FFFB}"/>
              </a:ext>
            </a:extLst>
          </p:cNvPr>
          <p:cNvSpPr/>
          <p:nvPr/>
        </p:nvSpPr>
        <p:spPr>
          <a:xfrm rot="18510081">
            <a:off x="10332788" y="3475552"/>
            <a:ext cx="265176" cy="301107"/>
          </a:xfrm>
          <a:prstGeom prst="downArrow">
            <a:avLst/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95448B-F0E1-9AF0-C579-AC3A7AC412B2}"/>
              </a:ext>
            </a:extLst>
          </p:cNvPr>
          <p:cNvSpPr txBox="1"/>
          <p:nvPr/>
        </p:nvSpPr>
        <p:spPr>
          <a:xfrm>
            <a:off x="234392" y="1847844"/>
            <a:ext cx="1695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Target-domain CSI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DBBE53-1101-8D3C-6CB1-95EF5B5A1D74}"/>
              </a:ext>
            </a:extLst>
          </p:cNvPr>
          <p:cNvSpPr txBox="1"/>
          <p:nvPr/>
        </p:nvSpPr>
        <p:spPr>
          <a:xfrm>
            <a:off x="234392" y="5058637"/>
            <a:ext cx="17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Source-domain CSI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ACA913-220E-ACA3-2810-FEF358A5FA0D}"/>
              </a:ext>
            </a:extLst>
          </p:cNvPr>
          <p:cNvSpPr txBox="1"/>
          <p:nvPr/>
        </p:nvSpPr>
        <p:spPr>
          <a:xfrm>
            <a:off x="10419125" y="1786443"/>
            <a:ext cx="1695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Target-domain CSI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E7B3B7-1D92-5FB9-CECC-B1D91A63640A}"/>
              </a:ext>
            </a:extLst>
          </p:cNvPr>
          <p:cNvSpPr txBox="1"/>
          <p:nvPr/>
        </p:nvSpPr>
        <p:spPr>
          <a:xfrm>
            <a:off x="10453007" y="4962395"/>
            <a:ext cx="1749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Source-domain CSI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A331-5BBD-FF78-CEA3-61E809F428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85" r="66952"/>
          <a:stretch>
            <a:fillRect/>
          </a:stretch>
        </p:blipFill>
        <p:spPr>
          <a:xfrm>
            <a:off x="2131018" y="2078213"/>
            <a:ext cx="1984248" cy="30424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DF6B74-092D-DCDE-5A4D-828BEC699E73}"/>
              </a:ext>
            </a:extLst>
          </p:cNvPr>
          <p:cNvSpPr/>
          <p:nvPr/>
        </p:nvSpPr>
        <p:spPr>
          <a:xfrm rot="5400000">
            <a:off x="3010148" y="3876879"/>
            <a:ext cx="1567978" cy="642257"/>
          </a:xfrm>
          <a:prstGeom prst="rect">
            <a:avLst/>
          </a:prstGeom>
          <a:solidFill>
            <a:srgbClr val="EAEF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0DEA3-CF2F-DAFB-C895-558531B926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766" r="13732"/>
          <a:stretch>
            <a:fillRect/>
          </a:stretch>
        </p:blipFill>
        <p:spPr>
          <a:xfrm>
            <a:off x="5615318" y="2085615"/>
            <a:ext cx="4715691" cy="30350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729D0A-F01B-00EE-AA46-C1C089B466E7}"/>
              </a:ext>
            </a:extLst>
          </p:cNvPr>
          <p:cNvSpPr/>
          <p:nvPr/>
        </p:nvSpPr>
        <p:spPr>
          <a:xfrm>
            <a:off x="4075643" y="2406618"/>
            <a:ext cx="1567976" cy="2593849"/>
          </a:xfrm>
          <a:prstGeom prst="rect">
            <a:avLst/>
          </a:prstGeom>
          <a:solidFill>
            <a:srgbClr val="EAEF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44D47-E422-6298-43A9-D80BC917D8E0}"/>
              </a:ext>
            </a:extLst>
          </p:cNvPr>
          <p:cNvSpPr/>
          <p:nvPr/>
        </p:nvSpPr>
        <p:spPr>
          <a:xfrm rot="5400000">
            <a:off x="6002005" y="4454902"/>
            <a:ext cx="158878" cy="932252"/>
          </a:xfrm>
          <a:prstGeom prst="rect">
            <a:avLst/>
          </a:prstGeom>
          <a:solidFill>
            <a:srgbClr val="EAEF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24714-8E5D-D422-0C20-0B2D6907DC68}"/>
              </a:ext>
            </a:extLst>
          </p:cNvPr>
          <p:cNvSpPr/>
          <p:nvPr/>
        </p:nvSpPr>
        <p:spPr>
          <a:xfrm>
            <a:off x="4717901" y="3432490"/>
            <a:ext cx="1567976" cy="1244026"/>
          </a:xfrm>
          <a:prstGeom prst="rect">
            <a:avLst/>
          </a:prstGeom>
          <a:solidFill>
            <a:srgbClr val="EAEF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04C155-36CC-9D22-1363-3F8637C564C5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19/30</a:t>
            </a:r>
          </a:p>
        </p:txBody>
      </p:sp>
    </p:spTree>
    <p:extLst>
      <p:ext uri="{BB962C8B-B14F-4D97-AF65-F5344CB8AC3E}">
        <p14:creationId xmlns:p14="http://schemas.microsoft.com/office/powerpoint/2010/main" val="255504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3" grpId="0"/>
      <p:bldP spid="24" grpId="0"/>
      <p:bldP spid="4" grpId="0" animBg="1"/>
      <p:bldP spid="8" grpId="0" animBg="1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138B2-D143-C8FA-9012-517743E99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0ABBD9-B359-B58C-6BCC-181CD1449CBC}"/>
              </a:ext>
            </a:extLst>
          </p:cNvPr>
          <p:cNvSpPr/>
          <p:nvPr/>
        </p:nvSpPr>
        <p:spPr>
          <a:xfrm>
            <a:off x="11388436" y="6487714"/>
            <a:ext cx="625492" cy="369332"/>
          </a:xfrm>
          <a:prstGeom prst="rect">
            <a:avLst/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CF401-A2A8-95E8-C8D3-A3DD8406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453895"/>
            <a:ext cx="3200400" cy="2286000"/>
          </a:xfrm>
        </p:spPr>
        <p:txBody>
          <a:bodyPr/>
          <a:lstStyle/>
          <a:p>
            <a:pPr algn="ctr"/>
            <a:r>
              <a:rPr lang="en-US" dirty="0"/>
              <a:t>EVERYTHING IN 2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98E3-57CF-71EC-018F-6EF1DB30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408" y="731520"/>
            <a:ext cx="7699248" cy="5257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 understanding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Angular vs. Delay Domain: Which one matters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ML insights  </a:t>
            </a:r>
            <a:r>
              <a:rPr lang="en-US" dirty="0"/>
              <a:t>How does domain shift disrupt learning?</a:t>
            </a: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Generalization  </a:t>
            </a:r>
            <a:r>
              <a:rPr lang="en-US" dirty="0"/>
              <a:t>How can we fight back against domain shift?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E9419-ECEF-79D2-34E3-85FC90152997}"/>
              </a:ext>
            </a:extLst>
          </p:cNvPr>
          <p:cNvSpPr txBox="1"/>
          <p:nvPr/>
        </p:nvSpPr>
        <p:spPr>
          <a:xfrm>
            <a:off x="11388436" y="6488668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2/30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480CA-17BB-F21E-F495-D5633904ADC1}"/>
              </a:ext>
            </a:extLst>
          </p:cNvPr>
          <p:cNvSpPr txBox="1"/>
          <p:nvPr/>
        </p:nvSpPr>
        <p:spPr>
          <a:xfrm>
            <a:off x="6935532" y="1044641"/>
            <a:ext cx="123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most?</a:t>
            </a:r>
          </a:p>
        </p:txBody>
      </p:sp>
    </p:spTree>
    <p:extLst>
      <p:ext uri="{BB962C8B-B14F-4D97-AF65-F5344CB8AC3E}">
        <p14:creationId xmlns:p14="http://schemas.microsoft.com/office/powerpoint/2010/main" val="110089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241E3-0931-154B-F0A9-6494141DA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8B39-FC01-AAAD-BD61-E2C2B050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Fine-Tuning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F543C-2303-AE05-B235-D0916C019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Continual learning-inspired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Motivated by settings where new environments are available after initial training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Goal: Adapt a model from a source domain Ds to a target domain Dt while preventing </a:t>
            </a:r>
            <a:r>
              <a:rPr lang="en-US" b="1" dirty="0"/>
              <a:t>catastrophic forgetting</a:t>
            </a:r>
            <a:r>
              <a:rPr lang="en-US" dirty="0"/>
              <a:t> on Ds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During training a mix of samples from both the target-domain and the replay (cached) source-domain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learning is encouraged by a combined loss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7" name="Picture 6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CB9FF048-8A75-BFF1-5BA2-F4BB4108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4245779"/>
            <a:ext cx="6201640" cy="1219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7A038D-B3E6-9067-AD16-F1FEE7FC2B8A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20/30</a:t>
            </a:r>
          </a:p>
        </p:txBody>
      </p:sp>
    </p:spTree>
    <p:extLst>
      <p:ext uri="{BB962C8B-B14F-4D97-AF65-F5344CB8AC3E}">
        <p14:creationId xmlns:p14="http://schemas.microsoft.com/office/powerpoint/2010/main" val="409051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76C7D-A1B1-A2F8-4C87-7C292F8D8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49AB-60B5-4AC0-7F6B-FD7E0D1C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0A836540-37DA-C58D-0664-8B9792319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11" y="4023354"/>
            <a:ext cx="3200400" cy="2133600"/>
          </a:xfrm>
          <a:prstGeom prst="rect">
            <a:avLst/>
          </a:prstGeom>
        </p:spPr>
      </p:pic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378BE387-BB4A-5955-1419-D6962C6F1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72" y="4017258"/>
            <a:ext cx="3209544" cy="21396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0EE3C04-312B-6640-FF61-F898840E43A7}"/>
              </a:ext>
            </a:extLst>
          </p:cNvPr>
          <p:cNvSpPr/>
          <p:nvPr/>
        </p:nvSpPr>
        <p:spPr>
          <a:xfrm>
            <a:off x="4853132" y="2475163"/>
            <a:ext cx="2485736" cy="6097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Standard Fine-Tuning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981EE3-2D4B-9820-BC2F-3B4BE0160BBA}"/>
              </a:ext>
            </a:extLst>
          </p:cNvPr>
          <p:cNvSpPr/>
          <p:nvPr/>
        </p:nvSpPr>
        <p:spPr>
          <a:xfrm>
            <a:off x="4853132" y="4678036"/>
            <a:ext cx="2485736" cy="6097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Replay Fine-Tuning</a:t>
            </a:r>
          </a:p>
        </p:txBody>
      </p:sp>
      <p:pic>
        <p:nvPicPr>
          <p:cNvPr id="18" name="Picture 17" descr="A graph with green and orange lines&#10;&#10;AI-generated content may be incorrect.">
            <a:extLst>
              <a:ext uri="{FF2B5EF4-FFF2-40B4-BE49-F238E27FC236}">
                <a16:creationId xmlns:a16="http://schemas.microsoft.com/office/drawing/2014/main" id="{8EE071BD-1FD3-F387-7E2F-B4F4847F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88" y="1792776"/>
            <a:ext cx="3195828" cy="2130552"/>
          </a:xfrm>
          <a:prstGeom prst="rect">
            <a:avLst/>
          </a:prstGeom>
        </p:spPr>
      </p:pic>
      <p:pic>
        <p:nvPicPr>
          <p:cNvPr id="20" name="Picture 19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122F252F-3EA1-AB66-6EC9-24C24191B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3" y="1792776"/>
            <a:ext cx="3195828" cy="2130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C1831-F736-CCA4-11B3-4F548AA96AC0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21/30</a:t>
            </a:r>
          </a:p>
        </p:txBody>
      </p:sp>
    </p:spTree>
    <p:extLst>
      <p:ext uri="{BB962C8B-B14F-4D97-AF65-F5344CB8AC3E}">
        <p14:creationId xmlns:p14="http://schemas.microsoft.com/office/powerpoint/2010/main" val="50379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7738C-F2C0-0BAB-6660-568E031F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DD17-A58F-F6B5-0464-77E22087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Test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D4DA4-4772-5746-779D-319E43B42E96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22/30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006A13-C21E-7ACB-89D9-B8AD1E59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696"/>
          <a:stretch>
            <a:fillRect/>
          </a:stretch>
        </p:blipFill>
        <p:spPr>
          <a:xfrm>
            <a:off x="2684326" y="2958111"/>
            <a:ext cx="3023882" cy="3261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C04121-BD08-2076-7A01-85F861BB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42"/>
          <a:stretch>
            <a:fillRect/>
          </a:stretch>
        </p:blipFill>
        <p:spPr>
          <a:xfrm>
            <a:off x="2684326" y="2958109"/>
            <a:ext cx="4486922" cy="32616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134AD2-18B4-C3F8-FEFB-E941D555EE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118" r="563"/>
          <a:stretch>
            <a:fillRect/>
          </a:stretch>
        </p:blipFill>
        <p:spPr>
          <a:xfrm>
            <a:off x="7171248" y="2958107"/>
            <a:ext cx="1614196" cy="3261643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ADC687E-3C14-AC8C-A6EE-E4BC832F0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03999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Replay fine-tuning </a:t>
            </a:r>
            <a:r>
              <a:rPr lang="en-US" b="1" dirty="0"/>
              <a:t>improves</a:t>
            </a:r>
            <a:r>
              <a:rPr lang="en-US" dirty="0"/>
              <a:t> </a:t>
            </a:r>
            <a:r>
              <a:rPr lang="en-US" b="1" dirty="0"/>
              <a:t>cross-domain performance while reducing catastrophic forgetting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Simple fine-tuning leads to </a:t>
            </a:r>
            <a:r>
              <a:rPr lang="en-US" b="1" dirty="0"/>
              <a:t>heavy catastrophic forgetting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F06D64-661A-8C1C-DD5F-E8BC7A1FC2B8}"/>
              </a:ext>
            </a:extLst>
          </p:cNvPr>
          <p:cNvSpPr/>
          <p:nvPr/>
        </p:nvSpPr>
        <p:spPr>
          <a:xfrm>
            <a:off x="3543506" y="3679027"/>
            <a:ext cx="4434840" cy="12970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Outdoor-trained models generalize better because Outdoor CSI is more complex; once learned, Indoor patterns are a simpler refinement</a:t>
            </a:r>
          </a:p>
        </p:txBody>
      </p:sp>
    </p:spTree>
    <p:extLst>
      <p:ext uri="{BB962C8B-B14F-4D97-AF65-F5344CB8AC3E}">
        <p14:creationId xmlns:p14="http://schemas.microsoft.com/office/powerpoint/2010/main" val="371640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0C51-3303-A2CC-AE36-C0C8606BF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CE10-6099-C46A-4139-F993C991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Domain-Aware Architecture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9F6C2D4-9C03-A4B9-E916-04A62976B55A}"/>
              </a:ext>
            </a:extLst>
          </p:cNvPr>
          <p:cNvSpPr/>
          <p:nvPr/>
        </p:nvSpPr>
        <p:spPr>
          <a:xfrm rot="2200062">
            <a:off x="2264745" y="3499007"/>
            <a:ext cx="314036" cy="2401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C9133F-ABCF-F6B6-C23C-0F25938A0EB9}"/>
              </a:ext>
            </a:extLst>
          </p:cNvPr>
          <p:cNvSpPr/>
          <p:nvPr/>
        </p:nvSpPr>
        <p:spPr>
          <a:xfrm rot="18917555">
            <a:off x="2212460" y="3970076"/>
            <a:ext cx="314036" cy="2401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C9F35B-C702-4C33-F57B-5EDC6F3F74FA}"/>
              </a:ext>
            </a:extLst>
          </p:cNvPr>
          <p:cNvSpPr/>
          <p:nvPr/>
        </p:nvSpPr>
        <p:spPr>
          <a:xfrm>
            <a:off x="4620129" y="3537800"/>
            <a:ext cx="147781" cy="74814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A30B80E-43AD-2832-DFCF-8F0224687094}"/>
              </a:ext>
            </a:extLst>
          </p:cNvPr>
          <p:cNvGrpSpPr/>
          <p:nvPr/>
        </p:nvGrpSpPr>
        <p:grpSpPr>
          <a:xfrm>
            <a:off x="2900412" y="2811314"/>
            <a:ext cx="1505221" cy="2166076"/>
            <a:chOff x="1496597" y="2345962"/>
            <a:chExt cx="1505221" cy="21660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3EA982-8C74-93B8-1FD3-9A2834CD65FD}"/>
                </a:ext>
              </a:extLst>
            </p:cNvPr>
            <p:cNvSpPr/>
            <p:nvPr/>
          </p:nvSpPr>
          <p:spPr>
            <a:xfrm>
              <a:off x="1623790" y="2782528"/>
              <a:ext cx="223520" cy="14507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FC4970-A686-5D25-7BA6-24EB8C5F086F}"/>
                </a:ext>
              </a:extLst>
            </p:cNvPr>
            <p:cNvSpPr/>
            <p:nvPr/>
          </p:nvSpPr>
          <p:spPr>
            <a:xfrm>
              <a:off x="2311899" y="2486964"/>
              <a:ext cx="223520" cy="19488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201D630-ECE8-150C-66FC-984CDD117DF8}"/>
                </a:ext>
              </a:extLst>
            </p:cNvPr>
            <p:cNvSpPr/>
            <p:nvPr/>
          </p:nvSpPr>
          <p:spPr>
            <a:xfrm>
              <a:off x="1921201" y="3355182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81A80CB-F159-5377-5DF5-2A074BDB6AAA}"/>
                </a:ext>
              </a:extLst>
            </p:cNvPr>
            <p:cNvSpPr/>
            <p:nvPr/>
          </p:nvSpPr>
          <p:spPr>
            <a:xfrm>
              <a:off x="2612081" y="3355182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18D576-F707-02FD-3485-C2FC537DEB70}"/>
                </a:ext>
              </a:extLst>
            </p:cNvPr>
            <p:cNvSpPr/>
            <p:nvPr/>
          </p:nvSpPr>
          <p:spPr>
            <a:xfrm>
              <a:off x="1496597" y="2345962"/>
              <a:ext cx="1505221" cy="216607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C42DEDC-16CF-8C6F-F4C5-BE5C3DF04839}"/>
              </a:ext>
            </a:extLst>
          </p:cNvPr>
          <p:cNvGrpSpPr/>
          <p:nvPr/>
        </p:nvGrpSpPr>
        <p:grpSpPr>
          <a:xfrm>
            <a:off x="5220935" y="2282730"/>
            <a:ext cx="3567081" cy="1717283"/>
            <a:chOff x="7429737" y="1822553"/>
            <a:chExt cx="3567081" cy="171728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4E68F7-F569-7888-DE06-FB0DF867697E}"/>
                </a:ext>
              </a:extLst>
            </p:cNvPr>
            <p:cNvSpPr/>
            <p:nvPr/>
          </p:nvSpPr>
          <p:spPr>
            <a:xfrm>
              <a:off x="7648287" y="1895335"/>
              <a:ext cx="223520" cy="14507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055FBD-46A4-C1F9-C9CD-6916208985BD}"/>
                </a:ext>
              </a:extLst>
            </p:cNvPr>
            <p:cNvSpPr/>
            <p:nvPr/>
          </p:nvSpPr>
          <p:spPr>
            <a:xfrm>
              <a:off x="8266764" y="2029763"/>
              <a:ext cx="223520" cy="1164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63DC77-0311-71A2-2A22-31AFA1642E46}"/>
                </a:ext>
              </a:extLst>
            </p:cNvPr>
            <p:cNvSpPr/>
            <p:nvPr/>
          </p:nvSpPr>
          <p:spPr>
            <a:xfrm>
              <a:off x="8895848" y="2040068"/>
              <a:ext cx="223520" cy="1164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3681D6-5995-5FC8-8407-08F08300B418}"/>
                </a:ext>
              </a:extLst>
            </p:cNvPr>
            <p:cNvSpPr/>
            <p:nvPr/>
          </p:nvSpPr>
          <p:spPr>
            <a:xfrm>
              <a:off x="9483456" y="2047541"/>
              <a:ext cx="223520" cy="1164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93EDA2-A405-6884-A5B2-699AC53052D9}"/>
                </a:ext>
              </a:extLst>
            </p:cNvPr>
            <p:cNvSpPr/>
            <p:nvPr/>
          </p:nvSpPr>
          <p:spPr>
            <a:xfrm>
              <a:off x="10101933" y="2038591"/>
              <a:ext cx="223520" cy="1164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CA35D3C9-B52D-B374-CDF1-51476EE3A47B}"/>
                </a:ext>
              </a:extLst>
            </p:cNvPr>
            <p:cNvSpPr/>
            <p:nvPr/>
          </p:nvSpPr>
          <p:spPr>
            <a:xfrm>
              <a:off x="7928894" y="2491811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C28F5A86-0400-D43C-852F-F2754BE3A9F5}"/>
                </a:ext>
              </a:extLst>
            </p:cNvPr>
            <p:cNvSpPr/>
            <p:nvPr/>
          </p:nvSpPr>
          <p:spPr>
            <a:xfrm>
              <a:off x="8530805" y="2491811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E94804E4-8A3C-C1FF-FDDB-32CFFAE8B700}"/>
                </a:ext>
              </a:extLst>
            </p:cNvPr>
            <p:cNvSpPr/>
            <p:nvPr/>
          </p:nvSpPr>
          <p:spPr>
            <a:xfrm>
              <a:off x="9144394" y="2509590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76771AE1-29A5-6C50-4D2B-C24877135E2E}"/>
                </a:ext>
              </a:extLst>
            </p:cNvPr>
            <p:cNvSpPr/>
            <p:nvPr/>
          </p:nvSpPr>
          <p:spPr>
            <a:xfrm>
              <a:off x="9759616" y="2500640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CE3116-BA2F-6915-0D9D-290CBDBA919C}"/>
                </a:ext>
              </a:extLst>
            </p:cNvPr>
            <p:cNvSpPr/>
            <p:nvPr/>
          </p:nvSpPr>
          <p:spPr>
            <a:xfrm>
              <a:off x="7429737" y="1822553"/>
              <a:ext cx="3567081" cy="171728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961CFB7-E588-E584-2248-590B6A428971}"/>
                </a:ext>
              </a:extLst>
            </p:cNvPr>
            <p:cNvSpPr/>
            <p:nvPr/>
          </p:nvSpPr>
          <p:spPr>
            <a:xfrm>
              <a:off x="8266656" y="3240563"/>
              <a:ext cx="2345655" cy="240146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BA9AB9F-5296-6F1B-AC3B-3C06B1E5F9E7}"/>
                </a:ext>
              </a:extLst>
            </p:cNvPr>
            <p:cNvSpPr/>
            <p:nvPr/>
          </p:nvSpPr>
          <p:spPr>
            <a:xfrm rot="16200000">
              <a:off x="10496297" y="2903996"/>
              <a:ext cx="568198" cy="240146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B4ACE5A3-8654-190E-040A-87E7BAF6B011}"/>
                </a:ext>
              </a:extLst>
            </p:cNvPr>
            <p:cNvSpPr/>
            <p:nvPr/>
          </p:nvSpPr>
          <p:spPr>
            <a:xfrm>
              <a:off x="10373465" y="2516507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CBD47BE-92A9-127A-F641-46AEA7FA17E7}"/>
                </a:ext>
              </a:extLst>
            </p:cNvPr>
            <p:cNvSpPr/>
            <p:nvPr/>
          </p:nvSpPr>
          <p:spPr>
            <a:xfrm>
              <a:off x="10720410" y="2491811"/>
              <a:ext cx="230909" cy="22752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7E1CDC8-FCD9-CDE8-9261-3E7D2E94EF76}"/>
                </a:ext>
              </a:extLst>
            </p:cNvPr>
            <p:cNvCxnSpPr>
              <a:stCxn id="40" idx="0"/>
              <a:endCxn id="40" idx="4"/>
            </p:cNvCxnSpPr>
            <p:nvPr/>
          </p:nvCxnSpPr>
          <p:spPr>
            <a:xfrm>
              <a:off x="10835865" y="2491811"/>
              <a:ext cx="0" cy="227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7C030C-DB51-5EC2-BB6A-FF1A548390D3}"/>
                </a:ext>
              </a:extLst>
            </p:cNvPr>
            <p:cNvCxnSpPr>
              <a:stCxn id="40" idx="2"/>
              <a:endCxn id="40" idx="6"/>
            </p:cNvCxnSpPr>
            <p:nvPr/>
          </p:nvCxnSpPr>
          <p:spPr>
            <a:xfrm>
              <a:off x="10720410" y="2605575"/>
              <a:ext cx="2309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69964F8-B69F-8DCC-13C0-099927EDB956}"/>
              </a:ext>
            </a:extLst>
          </p:cNvPr>
          <p:cNvSpPr/>
          <p:nvPr/>
        </p:nvSpPr>
        <p:spPr>
          <a:xfrm rot="19636347">
            <a:off x="4820276" y="3634141"/>
            <a:ext cx="314036" cy="2401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CBA2254-B1DA-FCD3-65B6-F1BD64ADDFC4}"/>
              </a:ext>
            </a:extLst>
          </p:cNvPr>
          <p:cNvSpPr/>
          <p:nvPr/>
        </p:nvSpPr>
        <p:spPr>
          <a:xfrm rot="1980884">
            <a:off x="4820276" y="3940115"/>
            <a:ext cx="314036" cy="2401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A315D8-C089-0CAE-8697-34EE83FFEBDC}"/>
              </a:ext>
            </a:extLst>
          </p:cNvPr>
          <p:cNvGrpSpPr/>
          <p:nvPr/>
        </p:nvGrpSpPr>
        <p:grpSpPr>
          <a:xfrm>
            <a:off x="5220935" y="4162788"/>
            <a:ext cx="3567081" cy="1717283"/>
            <a:chOff x="7429737" y="1822553"/>
            <a:chExt cx="3567081" cy="171728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F2DAA94-85F5-051B-3439-A94A87BF88CD}"/>
                </a:ext>
              </a:extLst>
            </p:cNvPr>
            <p:cNvSpPr/>
            <p:nvPr/>
          </p:nvSpPr>
          <p:spPr>
            <a:xfrm>
              <a:off x="7648287" y="1895335"/>
              <a:ext cx="223520" cy="145075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5CA957-E9CE-81BF-DCAF-BBF1CF98AD1D}"/>
                </a:ext>
              </a:extLst>
            </p:cNvPr>
            <p:cNvSpPr/>
            <p:nvPr/>
          </p:nvSpPr>
          <p:spPr>
            <a:xfrm>
              <a:off x="8266764" y="2029763"/>
              <a:ext cx="223520" cy="1164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10E012-05EC-46F7-0327-D36657071DC2}"/>
                </a:ext>
              </a:extLst>
            </p:cNvPr>
            <p:cNvSpPr/>
            <p:nvPr/>
          </p:nvSpPr>
          <p:spPr>
            <a:xfrm>
              <a:off x="8895848" y="2040068"/>
              <a:ext cx="223520" cy="1164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B423BB3-EFF9-30E6-3D64-31506731D123}"/>
                </a:ext>
              </a:extLst>
            </p:cNvPr>
            <p:cNvSpPr/>
            <p:nvPr/>
          </p:nvSpPr>
          <p:spPr>
            <a:xfrm>
              <a:off x="9483456" y="2047541"/>
              <a:ext cx="223520" cy="1164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0697145-4756-3B5D-2569-AD01157DBCFA}"/>
                </a:ext>
              </a:extLst>
            </p:cNvPr>
            <p:cNvSpPr/>
            <p:nvPr/>
          </p:nvSpPr>
          <p:spPr>
            <a:xfrm>
              <a:off x="10101933" y="2038591"/>
              <a:ext cx="223520" cy="11642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BF58E60F-FD8F-C13D-8354-446809A56AD5}"/>
                </a:ext>
              </a:extLst>
            </p:cNvPr>
            <p:cNvSpPr/>
            <p:nvPr/>
          </p:nvSpPr>
          <p:spPr>
            <a:xfrm>
              <a:off x="7928894" y="2491811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46703528-DBD3-0365-9A22-776AD428DCC6}"/>
                </a:ext>
              </a:extLst>
            </p:cNvPr>
            <p:cNvSpPr/>
            <p:nvPr/>
          </p:nvSpPr>
          <p:spPr>
            <a:xfrm>
              <a:off x="8530805" y="2491811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29D93964-292E-CBD8-4760-0A4CE22A848E}"/>
                </a:ext>
              </a:extLst>
            </p:cNvPr>
            <p:cNvSpPr/>
            <p:nvPr/>
          </p:nvSpPr>
          <p:spPr>
            <a:xfrm>
              <a:off x="9144394" y="2509590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D85557E1-C9C1-BF15-6DBD-CE9D5840E1F1}"/>
                </a:ext>
              </a:extLst>
            </p:cNvPr>
            <p:cNvSpPr/>
            <p:nvPr/>
          </p:nvSpPr>
          <p:spPr>
            <a:xfrm>
              <a:off x="9759616" y="2500640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C831674-9611-852D-75A4-B21386756B49}"/>
                </a:ext>
              </a:extLst>
            </p:cNvPr>
            <p:cNvSpPr/>
            <p:nvPr/>
          </p:nvSpPr>
          <p:spPr>
            <a:xfrm>
              <a:off x="7429737" y="1822553"/>
              <a:ext cx="3567081" cy="1717283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1E345D8F-2453-C004-6CD5-07CC10E8EC73}"/>
                </a:ext>
              </a:extLst>
            </p:cNvPr>
            <p:cNvSpPr/>
            <p:nvPr/>
          </p:nvSpPr>
          <p:spPr>
            <a:xfrm>
              <a:off x="8266656" y="3240563"/>
              <a:ext cx="2345655" cy="240146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A80BAB34-727C-DAD6-DB27-0D2F2CA88FFC}"/>
                </a:ext>
              </a:extLst>
            </p:cNvPr>
            <p:cNvSpPr/>
            <p:nvPr/>
          </p:nvSpPr>
          <p:spPr>
            <a:xfrm rot="16200000">
              <a:off x="10496297" y="2903996"/>
              <a:ext cx="568198" cy="240146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549C8BBF-FA82-7849-F4A9-164742E3EB97}"/>
                </a:ext>
              </a:extLst>
            </p:cNvPr>
            <p:cNvSpPr/>
            <p:nvPr/>
          </p:nvSpPr>
          <p:spPr>
            <a:xfrm>
              <a:off x="10373465" y="2516507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B5019F9-C9FA-3A3A-40CA-115A370B8EF9}"/>
                </a:ext>
              </a:extLst>
            </p:cNvPr>
            <p:cNvSpPr/>
            <p:nvPr/>
          </p:nvSpPr>
          <p:spPr>
            <a:xfrm>
              <a:off x="10720410" y="2491811"/>
              <a:ext cx="230909" cy="22752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BB5E83-65E5-010C-036B-3346F411C7B0}"/>
                </a:ext>
              </a:extLst>
            </p:cNvPr>
            <p:cNvCxnSpPr>
              <a:stCxn id="70" idx="0"/>
              <a:endCxn id="70" idx="4"/>
            </p:cNvCxnSpPr>
            <p:nvPr/>
          </p:nvCxnSpPr>
          <p:spPr>
            <a:xfrm>
              <a:off x="10835865" y="2491811"/>
              <a:ext cx="0" cy="227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EC528C-4EF5-93A4-405B-63E5D5834B9F}"/>
                </a:ext>
              </a:extLst>
            </p:cNvPr>
            <p:cNvCxnSpPr>
              <a:stCxn id="70" idx="2"/>
              <a:endCxn id="70" idx="6"/>
            </p:cNvCxnSpPr>
            <p:nvPr/>
          </p:nvCxnSpPr>
          <p:spPr>
            <a:xfrm>
              <a:off x="10720410" y="2605575"/>
              <a:ext cx="2309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4941E48-A047-E64C-CE91-9A5FF19FE14D}"/>
              </a:ext>
            </a:extLst>
          </p:cNvPr>
          <p:cNvSpPr txBox="1"/>
          <p:nvPr/>
        </p:nvSpPr>
        <p:spPr>
          <a:xfrm>
            <a:off x="3156997" y="2441982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C4B55E-7F3A-546C-D380-640EAAE22D82}"/>
              </a:ext>
            </a:extLst>
          </p:cNvPr>
          <p:cNvSpPr txBox="1"/>
          <p:nvPr/>
        </p:nvSpPr>
        <p:spPr>
          <a:xfrm>
            <a:off x="5714453" y="1921492"/>
            <a:ext cx="275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domain CSI decoder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3399E9-E122-77F4-43F4-7EB88CFE65CB}"/>
              </a:ext>
            </a:extLst>
          </p:cNvPr>
          <p:cNvSpPr txBox="1"/>
          <p:nvPr/>
        </p:nvSpPr>
        <p:spPr>
          <a:xfrm>
            <a:off x="5793013" y="5908850"/>
            <a:ext cx="269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domain CSI decoder</a:t>
            </a:r>
          </a:p>
        </p:txBody>
      </p:sp>
      <p:pic>
        <p:nvPicPr>
          <p:cNvPr id="76" name="Picture 75" descr="A close-up of a chart&#10;&#10;AI-generated content may be incorrect.">
            <a:extLst>
              <a:ext uri="{FF2B5EF4-FFF2-40B4-BE49-F238E27FC236}">
                <a16:creationId xmlns:a16="http://schemas.microsoft.com/office/drawing/2014/main" id="{D1C83B46-52CE-6E11-267F-CF9BF9D8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316872" y="2334346"/>
            <a:ext cx="1760887" cy="1320665"/>
          </a:xfrm>
          <a:prstGeom prst="rect">
            <a:avLst/>
          </a:prstGeom>
        </p:spPr>
      </p:pic>
      <p:pic>
        <p:nvPicPr>
          <p:cNvPr id="77" name="Picture 76" descr="A close-up of a chart&#10;&#10;AI-generated content may be incorrect.">
            <a:extLst>
              <a:ext uri="{FF2B5EF4-FFF2-40B4-BE49-F238E27FC236}">
                <a16:creationId xmlns:a16="http://schemas.microsoft.com/office/drawing/2014/main" id="{88E4117C-8CA9-6EF8-33DA-7EA8B14D6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/>
          <a:stretch>
            <a:fillRect/>
          </a:stretch>
        </p:blipFill>
        <p:spPr>
          <a:xfrm>
            <a:off x="240457" y="3909302"/>
            <a:ext cx="1913716" cy="1401419"/>
          </a:xfrm>
          <a:prstGeom prst="rect">
            <a:avLst/>
          </a:prstGeom>
        </p:spPr>
      </p:pic>
      <p:sp>
        <p:nvSpPr>
          <p:cNvPr id="78" name="Arrow: Right 77">
            <a:extLst>
              <a:ext uri="{FF2B5EF4-FFF2-40B4-BE49-F238E27FC236}">
                <a16:creationId xmlns:a16="http://schemas.microsoft.com/office/drawing/2014/main" id="{C895B670-B82D-875D-4B0B-195D7E917FE5}"/>
              </a:ext>
            </a:extLst>
          </p:cNvPr>
          <p:cNvSpPr/>
          <p:nvPr/>
        </p:nvSpPr>
        <p:spPr>
          <a:xfrm>
            <a:off x="8857972" y="2939564"/>
            <a:ext cx="314036" cy="2401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703F9141-43A0-504B-56EC-65B98601342D}"/>
              </a:ext>
            </a:extLst>
          </p:cNvPr>
          <p:cNvSpPr/>
          <p:nvPr/>
        </p:nvSpPr>
        <p:spPr>
          <a:xfrm>
            <a:off x="8854750" y="4828898"/>
            <a:ext cx="314036" cy="24014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 descr="A close-up of a chart&#10;&#10;AI-generated content may be incorrect.">
            <a:extLst>
              <a:ext uri="{FF2B5EF4-FFF2-40B4-BE49-F238E27FC236}">
                <a16:creationId xmlns:a16="http://schemas.microsoft.com/office/drawing/2014/main" id="{DBE6EDCA-E2BD-3F89-8EC8-403794A96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>
          <a:xfrm>
            <a:off x="9318379" y="2487160"/>
            <a:ext cx="1760887" cy="1320665"/>
          </a:xfrm>
          <a:prstGeom prst="rect">
            <a:avLst/>
          </a:prstGeom>
        </p:spPr>
      </p:pic>
      <p:pic>
        <p:nvPicPr>
          <p:cNvPr id="81" name="Picture 80" descr="A close-up of a chart&#10;&#10;AI-generated content may be incorrect.">
            <a:extLst>
              <a:ext uri="{FF2B5EF4-FFF2-40B4-BE49-F238E27FC236}">
                <a16:creationId xmlns:a16="http://schemas.microsoft.com/office/drawing/2014/main" id="{2C97129A-0787-C830-8BAA-C0337B2A6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/>
          <a:stretch>
            <a:fillRect/>
          </a:stretch>
        </p:blipFill>
        <p:spPr>
          <a:xfrm>
            <a:off x="9318379" y="3963909"/>
            <a:ext cx="1913716" cy="140141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B7BDFD2-05FD-670F-A5E4-2BEBD17FDFE6}"/>
              </a:ext>
            </a:extLst>
          </p:cNvPr>
          <p:cNvSpPr txBox="1"/>
          <p:nvPr/>
        </p:nvSpPr>
        <p:spPr>
          <a:xfrm>
            <a:off x="746497" y="195876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4162556-60AC-E0B7-4E08-EEF4BC9014E0}"/>
              </a:ext>
            </a:extLst>
          </p:cNvPr>
          <p:cNvSpPr txBox="1"/>
          <p:nvPr/>
        </p:nvSpPr>
        <p:spPr>
          <a:xfrm>
            <a:off x="9719674" y="1961744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DCC0F0C-0F5D-4C53-257A-32AF0E47AD3A}"/>
              </a:ext>
            </a:extLst>
          </p:cNvPr>
          <p:cNvSpPr txBox="1"/>
          <p:nvPr/>
        </p:nvSpPr>
        <p:spPr>
          <a:xfrm>
            <a:off x="741901" y="530531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AF69033-73AF-DB9A-470F-B249FB402776}"/>
              </a:ext>
            </a:extLst>
          </p:cNvPr>
          <p:cNvSpPr txBox="1"/>
          <p:nvPr/>
        </p:nvSpPr>
        <p:spPr>
          <a:xfrm>
            <a:off x="9781918" y="530531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069691D-5616-C2D5-951E-6CB84DFC6D0C}"/>
              </a:ext>
            </a:extLst>
          </p:cNvPr>
          <p:cNvSpPr/>
          <p:nvPr/>
        </p:nvSpPr>
        <p:spPr>
          <a:xfrm>
            <a:off x="2951188" y="5262726"/>
            <a:ext cx="1505220" cy="84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ConvAdapter</a:t>
            </a:r>
            <a:endParaRPr lang="en-US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8A0706F-CAA3-8E8F-8C6A-23A676F7D1FC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951188" y="3940607"/>
            <a:ext cx="687864" cy="1322119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BA5B806-B657-EF49-84BA-33B01576F30E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3639052" y="3940607"/>
            <a:ext cx="813135" cy="1322119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FA512EB-C936-AC2C-DF44-57639F86B771}"/>
              </a:ext>
            </a:extLst>
          </p:cNvPr>
          <p:cNvSpPr txBox="1"/>
          <p:nvPr/>
        </p:nvSpPr>
        <p:spPr>
          <a:xfrm>
            <a:off x="2463739" y="2445564"/>
            <a:ext cx="260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Frozen Encoder + Adapter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0B2C0E0-E9BF-EC0E-25E5-2BEA1B2B3F8E}"/>
              </a:ext>
            </a:extLst>
          </p:cNvPr>
          <p:cNvSpPr txBox="1"/>
          <p:nvPr/>
        </p:nvSpPr>
        <p:spPr>
          <a:xfrm>
            <a:off x="666075" y="2731420"/>
            <a:ext cx="187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Adapter only active in Phase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4CBBF-1EE0-BE67-42FB-1F9CE15C33D6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23/30</a:t>
            </a:r>
          </a:p>
        </p:txBody>
      </p:sp>
    </p:spTree>
    <p:extLst>
      <p:ext uri="{BB962C8B-B14F-4D97-AF65-F5344CB8AC3E}">
        <p14:creationId xmlns:p14="http://schemas.microsoft.com/office/powerpoint/2010/main" val="349540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54" grpId="0" animBg="1"/>
      <p:bldP spid="54" grpId="1" animBg="1"/>
      <p:bldP spid="55" grpId="0" animBg="1"/>
      <p:bldP spid="73" grpId="0"/>
      <p:bldP spid="73" grpId="1"/>
      <p:bldP spid="74" grpId="0"/>
      <p:bldP spid="74" grpId="1"/>
      <p:bldP spid="75" grpId="0"/>
      <p:bldP spid="78" grpId="0" animBg="1"/>
      <p:bldP spid="78" grpId="1" animBg="1"/>
      <p:bldP spid="79" grpId="0" animBg="1"/>
      <p:bldP spid="82" grpId="0"/>
      <p:bldP spid="82" grpId="1"/>
      <p:bldP spid="83" grpId="0"/>
      <p:bldP spid="83" grpId="1"/>
      <p:bldP spid="84" grpId="0"/>
      <p:bldP spid="85" grpId="0"/>
      <p:bldP spid="86" grpId="0" animBg="1"/>
      <p:bldP spid="93" grpId="0"/>
      <p:bldP spid="9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7F398-0810-9B70-9A0A-AE3C1C659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0281-5B50-13D7-490E-D230A47B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Domain-Aware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2876-09EF-2EA0-B2C2-141346D37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58326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Motivated by settings where new environments are available after initial training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Goal: Adapt a model from a source domain Ds to a target domain Dt while preventing </a:t>
            </a:r>
            <a:r>
              <a:rPr lang="en-US" b="1" dirty="0"/>
              <a:t>catastrophic forgetting</a:t>
            </a:r>
            <a:r>
              <a:rPr lang="en-US" dirty="0"/>
              <a:t> on Ds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catastrophic forgetting is prevented by an </a:t>
            </a:r>
            <a:r>
              <a:rPr lang="en-US" b="1" dirty="0"/>
              <a:t>adaptive filter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Sparsity knowledge </a:t>
            </a:r>
            <a:r>
              <a:rPr lang="en-US" dirty="0"/>
              <a:t>is also leveraged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AF2F41-F7C4-6691-76AB-A800B93F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079" y="4721332"/>
            <a:ext cx="2648086" cy="1187511"/>
          </a:xfrm>
          <a:prstGeom prst="rect">
            <a:avLst/>
          </a:prstGeom>
        </p:spPr>
      </p:pic>
      <p:pic>
        <p:nvPicPr>
          <p:cNvPr id="17" name="Picture 1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8662DF0C-227F-5A2B-183B-4E836863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06" y="3698763"/>
            <a:ext cx="4597384" cy="75759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6B95C0B-6852-550E-B5B6-A62C9F066251}"/>
              </a:ext>
            </a:extLst>
          </p:cNvPr>
          <p:cNvGrpSpPr/>
          <p:nvPr/>
        </p:nvGrpSpPr>
        <p:grpSpPr>
          <a:xfrm>
            <a:off x="1792049" y="3559388"/>
            <a:ext cx="1505221" cy="2166076"/>
            <a:chOff x="1496597" y="2345962"/>
            <a:chExt cx="1505221" cy="21660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5C9D5B-A3B9-9CA7-65F5-A8F94BB4211E}"/>
                </a:ext>
              </a:extLst>
            </p:cNvPr>
            <p:cNvSpPr/>
            <p:nvPr/>
          </p:nvSpPr>
          <p:spPr>
            <a:xfrm>
              <a:off x="1623790" y="2782528"/>
              <a:ext cx="223520" cy="14507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E853E5-D756-13CB-E1C6-87F890729CFF}"/>
                </a:ext>
              </a:extLst>
            </p:cNvPr>
            <p:cNvSpPr/>
            <p:nvPr/>
          </p:nvSpPr>
          <p:spPr>
            <a:xfrm>
              <a:off x="2311899" y="2486964"/>
              <a:ext cx="223520" cy="194887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5E7D57F-6FAC-747E-A382-869A8E72A871}"/>
                </a:ext>
              </a:extLst>
            </p:cNvPr>
            <p:cNvSpPr/>
            <p:nvPr/>
          </p:nvSpPr>
          <p:spPr>
            <a:xfrm>
              <a:off x="1921201" y="3355182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CCFDF8A-7692-18D1-5663-5E42CD95FA9F}"/>
                </a:ext>
              </a:extLst>
            </p:cNvPr>
            <p:cNvSpPr/>
            <p:nvPr/>
          </p:nvSpPr>
          <p:spPr>
            <a:xfrm>
              <a:off x="2612081" y="3355182"/>
              <a:ext cx="314036" cy="240146"/>
            </a:xfrm>
            <a:prstGeom prst="rightArrow">
              <a:avLst/>
            </a:prstGeom>
            <a:solidFill>
              <a:srgbClr val="FDD01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640384-1BC4-D424-8E8D-7CD80D4FEEC7}"/>
                </a:ext>
              </a:extLst>
            </p:cNvPr>
            <p:cNvSpPr/>
            <p:nvPr/>
          </p:nvSpPr>
          <p:spPr>
            <a:xfrm>
              <a:off x="1496597" y="2345962"/>
              <a:ext cx="1505221" cy="2166076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A88000C-C9D8-A742-FE76-E030485797FF}"/>
              </a:ext>
            </a:extLst>
          </p:cNvPr>
          <p:cNvSpPr/>
          <p:nvPr/>
        </p:nvSpPr>
        <p:spPr>
          <a:xfrm>
            <a:off x="3420486" y="5349740"/>
            <a:ext cx="1505220" cy="84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ConvAdapter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F19BA5-4FC5-804A-25BD-B80F8857E24D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2530689" y="4688681"/>
            <a:ext cx="889797" cy="1508259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1CB116-C86A-A0ED-3E5A-41A7189B6A85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2530689" y="4688681"/>
            <a:ext cx="889797" cy="661059"/>
          </a:xfrm>
          <a:prstGeom prst="line">
            <a:avLst/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9B6ADE-7E72-61BA-5C1F-1A886187B960}"/>
              </a:ext>
            </a:extLst>
          </p:cNvPr>
          <p:cNvSpPr txBox="1"/>
          <p:nvPr/>
        </p:nvSpPr>
        <p:spPr>
          <a:xfrm>
            <a:off x="116626" y="3804022"/>
            <a:ext cx="1739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Frozen Encoder (shared) + Lightweight Adapter (trainable)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AE8620-4EBA-F3F7-A6F1-236EB1B1433C}"/>
              </a:ext>
            </a:extLst>
          </p:cNvPr>
          <p:cNvSpPr txBox="1"/>
          <p:nvPr/>
        </p:nvSpPr>
        <p:spPr>
          <a:xfrm>
            <a:off x="3467449" y="4776895"/>
            <a:ext cx="2031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Active only during target-domain adaptation (Phase 2)</a:t>
            </a:r>
            <a:endParaRPr lang="en-US" sz="1200" dirty="0"/>
          </a:p>
        </p:txBody>
      </p:sp>
      <p:pic>
        <p:nvPicPr>
          <p:cNvPr id="38" name="Picture 37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19552AC7-4179-5A2B-6027-122E5DF5D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791" y="3655595"/>
            <a:ext cx="3835597" cy="806491"/>
          </a:xfrm>
          <a:prstGeom prst="rect">
            <a:avLst/>
          </a:prstGeom>
        </p:spPr>
      </p:pic>
      <p:pic>
        <p:nvPicPr>
          <p:cNvPr id="40" name="Picture 39" descr="A black and white image of a number of symbols&#10;&#10;AI-generated content may be incorrect.">
            <a:extLst>
              <a:ext uri="{FF2B5EF4-FFF2-40B4-BE49-F238E27FC236}">
                <a16:creationId xmlns:a16="http://schemas.microsoft.com/office/drawing/2014/main" id="{A7411438-9FA7-28A8-A221-0126A46D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822" y="4642426"/>
            <a:ext cx="2235315" cy="539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B0945D-929D-DBA7-BF35-64CAB3E04FF2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24/30</a:t>
            </a:r>
          </a:p>
        </p:txBody>
      </p:sp>
    </p:spTree>
    <p:extLst>
      <p:ext uri="{BB962C8B-B14F-4D97-AF65-F5344CB8AC3E}">
        <p14:creationId xmlns:p14="http://schemas.microsoft.com/office/powerpoint/2010/main" val="332023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7" grpId="0"/>
      <p:bldP spid="27" grpId="1"/>
      <p:bldP spid="30" grpId="0"/>
      <p:bldP spid="3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08251-428F-FF01-CC72-990DF6A9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C1237-7D9D-BFF3-4CC7-91D82FD0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 Adaptive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1A2A-2402-BC8D-F9E2-FDAFDE7F5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0882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encoder is </a:t>
            </a:r>
            <a:r>
              <a:rPr lang="en-US" b="1" dirty="0"/>
              <a:t>frozen</a:t>
            </a:r>
            <a:r>
              <a:rPr lang="en-US" dirty="0"/>
              <a:t> -&gt; preserves performance on source domain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adapter applies a </a:t>
            </a:r>
            <a:r>
              <a:rPr lang="en-US" b="1" dirty="0"/>
              <a:t>small, low-rank residual update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This lets the model </a:t>
            </a:r>
            <a:r>
              <a:rPr lang="en-US" b="1" dirty="0"/>
              <a:t>slightly change </a:t>
            </a:r>
            <a:r>
              <a:rPr lang="en-US" dirty="0"/>
              <a:t>the feature space for the new domain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Without overwriting what was learned before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no catastrophic forgetting</a:t>
            </a:r>
            <a:endParaRPr lang="en-US" dirty="0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5C2809F-BF2F-83D1-099F-FA839F42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457" y="2694517"/>
            <a:ext cx="3606985" cy="482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099D6-6BD1-B74D-D01F-F29765B034CD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25/30</a:t>
            </a:r>
          </a:p>
        </p:txBody>
      </p:sp>
    </p:spTree>
    <p:extLst>
      <p:ext uri="{BB962C8B-B14F-4D97-AF65-F5344CB8AC3E}">
        <p14:creationId xmlns:p14="http://schemas.microsoft.com/office/powerpoint/2010/main" val="28204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0B9CB-1235-CEB1-D8D1-B842FF4A3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0AAF-2A32-3352-444F-C0D8FAB4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pic>
        <p:nvPicPr>
          <p:cNvPr id="8" name="Picture 7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EA09E1C0-0633-BFF0-6D37-159FFFD5D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08" y="1997360"/>
            <a:ext cx="5486411" cy="3657607"/>
          </a:xfrm>
          <a:prstGeom prst="rect">
            <a:avLst/>
          </a:prstGeom>
        </p:spPr>
      </p:pic>
      <p:pic>
        <p:nvPicPr>
          <p:cNvPr id="10" name="Picture 9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8B77AE06-ADC5-124E-2E31-AB446FA76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7" y="1997360"/>
            <a:ext cx="5486411" cy="3657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1556D-C8D8-47DF-3354-EE7F20A1651A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26/30</a:t>
            </a:r>
          </a:p>
        </p:txBody>
      </p:sp>
    </p:spTree>
    <p:extLst>
      <p:ext uri="{BB962C8B-B14F-4D97-AF65-F5344CB8AC3E}">
        <p14:creationId xmlns:p14="http://schemas.microsoft.com/office/powerpoint/2010/main" val="80759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B0B2-A19D-FBC5-06B1-913FCA73F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2047-14F7-C064-2F26-CA603C9C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D20A4-A3F3-594A-C099-66D50F8E0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5832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Domain-Aware </a:t>
            </a:r>
            <a:r>
              <a:rPr lang="en-US" b="1" dirty="0"/>
              <a:t>improves</a:t>
            </a:r>
            <a:r>
              <a:rPr lang="en-US" dirty="0"/>
              <a:t> </a:t>
            </a:r>
            <a:r>
              <a:rPr lang="en-US" b="1" dirty="0"/>
              <a:t>cross-domain performance reducing catastrophic forgetting even further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592559-660F-23E7-2C78-AC9B10E7155D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27/30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1F2038-451C-D169-05D9-CEB352542A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843"/>
          <a:stretch>
            <a:fillRect/>
          </a:stretch>
        </p:blipFill>
        <p:spPr>
          <a:xfrm>
            <a:off x="3059926" y="2449013"/>
            <a:ext cx="3505466" cy="3846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B7CC82-4060-9C3F-26CA-E3805F0A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864"/>
          <a:stretch>
            <a:fillRect/>
          </a:stretch>
        </p:blipFill>
        <p:spPr>
          <a:xfrm>
            <a:off x="3059926" y="2449012"/>
            <a:ext cx="4730762" cy="38469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BE1658-4D7C-38DB-1650-CA48EF07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134" r="664"/>
          <a:stretch>
            <a:fillRect/>
          </a:stretch>
        </p:blipFill>
        <p:spPr>
          <a:xfrm>
            <a:off x="7790688" y="2449012"/>
            <a:ext cx="1362456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8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06A20-29D5-7D18-D29F-AB7B9C4F2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ECD4D-4A99-D883-C054-8285212E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Exemplary Heatmaps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D491DA-8B57-CD40-2842-FD6B37A8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" y="2238549"/>
            <a:ext cx="5495925" cy="190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71157A-6FA0-D8ED-18BF-BD08812D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" y="4210858"/>
            <a:ext cx="5503267" cy="191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1A7773-9BC6-5DA6-8375-4C341F024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29436"/>
            <a:ext cx="5503269" cy="191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F1E8DB-9C20-B3DD-7E10-2A50DB0AD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10858"/>
            <a:ext cx="5503268" cy="191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AFED44-CB18-BD98-4A71-2AD5A2BD71BF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28/30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3BEB2-7536-3191-D6E5-7AA61D6FCB2F}"/>
              </a:ext>
            </a:extLst>
          </p:cNvPr>
          <p:cNvSpPr txBox="1"/>
          <p:nvPr/>
        </p:nvSpPr>
        <p:spPr>
          <a:xfrm>
            <a:off x="374904" y="1855719"/>
            <a:ext cx="1734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Indoors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1C1277-804D-9F86-A29C-FDEB85D0216B}"/>
              </a:ext>
            </a:extLst>
          </p:cNvPr>
          <p:cNvSpPr txBox="1"/>
          <p:nvPr/>
        </p:nvSpPr>
        <p:spPr>
          <a:xfrm>
            <a:off x="1949958" y="1834054"/>
            <a:ext cx="1835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Indoor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Outdoor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5F0EF-944D-D2EE-5514-3732782EFFCF}"/>
              </a:ext>
            </a:extLst>
          </p:cNvPr>
          <p:cNvSpPr txBox="1"/>
          <p:nvPr/>
        </p:nvSpPr>
        <p:spPr>
          <a:xfrm>
            <a:off x="3517279" y="1834054"/>
            <a:ext cx="1909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|(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OutdoorIndoor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)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0D90D-E718-857D-AA1E-A65A87BDD521}"/>
              </a:ext>
            </a:extLst>
          </p:cNvPr>
          <p:cNvSpPr txBox="1"/>
          <p:nvPr/>
        </p:nvSpPr>
        <p:spPr>
          <a:xfrm>
            <a:off x="6336376" y="1855719"/>
            <a:ext cx="1886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Outdoors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87E80-7648-27D3-4DBB-86C1F297EBD6}"/>
              </a:ext>
            </a:extLst>
          </p:cNvPr>
          <p:cNvSpPr txBox="1"/>
          <p:nvPr/>
        </p:nvSpPr>
        <p:spPr>
          <a:xfrm>
            <a:off x="8066878" y="1834054"/>
            <a:ext cx="1835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Indoor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Outdoor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)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AFB281-C250-926E-ADC9-CB53AF068ED0}"/>
              </a:ext>
            </a:extLst>
          </p:cNvPr>
          <p:cNvSpPr txBox="1"/>
          <p:nvPr/>
        </p:nvSpPr>
        <p:spPr>
          <a:xfrm>
            <a:off x="9634199" y="1834054"/>
            <a:ext cx="1909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|(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OutdoorIndoor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85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7" grpId="0"/>
      <p:bldP spid="9" grpId="0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7CB7-5059-FF49-7B3B-CA6A4A89E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2B4C-5596-FECC-0433-F4E4C4BB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1D26C-4CA5-F7F9-1568-5C194AB7F5B2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29/30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31BEB9-B97A-52FC-C62E-6BDFC82EB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Angular domain is the main source of domain shift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CSINet</a:t>
            </a:r>
            <a:r>
              <a:rPr lang="en-US" dirty="0"/>
              <a:t> struggles to generalize across different environments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Replay finetuning mitigates catastrophic forgetting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Domain-aware with </a:t>
            </a:r>
            <a:r>
              <a:rPr lang="en-US" dirty="0" err="1"/>
              <a:t>ConvAdapters</a:t>
            </a:r>
            <a:r>
              <a:rPr lang="en-US" dirty="0"/>
              <a:t> further improves adaptation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Latent-invariant features through contrastive learning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Explore foundation models and transformer-based architectures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 the real world for CSI compression TX-RX are involved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Gradients are not perfect!</a:t>
            </a:r>
          </a:p>
        </p:txBody>
      </p:sp>
    </p:spTree>
    <p:extLst>
      <p:ext uri="{BB962C8B-B14F-4D97-AF65-F5344CB8AC3E}">
        <p14:creationId xmlns:p14="http://schemas.microsoft.com/office/powerpoint/2010/main" val="17336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4316D-DB13-3D6F-A72A-50AB5DE4C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9897-A35A-3D90-7CC3-76EFE752F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E57E9-E8C2-839B-325B-ACF3483E225A}"/>
              </a:ext>
            </a:extLst>
          </p:cNvPr>
          <p:cNvSpPr txBox="1"/>
          <p:nvPr/>
        </p:nvSpPr>
        <p:spPr>
          <a:xfrm>
            <a:off x="11388436" y="6488668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3/30</a:t>
            </a:r>
          </a:p>
        </p:txBody>
      </p:sp>
    </p:spTree>
    <p:extLst>
      <p:ext uri="{BB962C8B-B14F-4D97-AF65-F5344CB8AC3E}">
        <p14:creationId xmlns:p14="http://schemas.microsoft.com/office/powerpoint/2010/main" val="109190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2DBA9-B5A8-4ECC-3212-8EABDF16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0BBA-CEAB-0E5D-0B05-70B056C2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FE52-E491-A8DB-FAD4-078BEFB12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1615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[1] Wen, C. K., Shih, W. T., &amp; Jin, S. (2018). Deep learning for massive MIMO CSI feedback. </a:t>
            </a:r>
            <a:r>
              <a:rPr lang="en-US" i="1" dirty="0"/>
              <a:t>IEEE Wireless Communications Letters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(5), 748-751.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[2] </a:t>
            </a:r>
            <a:r>
              <a:rPr lang="en-US" dirty="0">
                <a:hlinkClick r:id="rId2"/>
              </a:rPr>
              <a:t>GitHub - sydney222/</a:t>
            </a:r>
            <a:r>
              <a:rPr lang="en-US" dirty="0" err="1">
                <a:hlinkClick r:id="rId2"/>
              </a:rPr>
              <a:t>Python_CsiNet</a:t>
            </a:r>
            <a:r>
              <a:rPr lang="en-US" dirty="0">
                <a:hlinkClick r:id="rId2"/>
              </a:rPr>
              <a:t>: Python code for "Deep Learning for Massive MIMO CSI Feedback“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[3] Dataset: </a:t>
            </a:r>
            <a:r>
              <a:rPr lang="en-US" dirty="0">
                <a:hlinkClick r:id="rId3"/>
              </a:rPr>
              <a:t>COST2100</a:t>
            </a:r>
            <a:r>
              <a:rPr lang="en-US" dirty="0"/>
              <a:t> (used in original </a:t>
            </a:r>
            <a:r>
              <a:rPr lang="en-US" dirty="0" err="1"/>
              <a:t>CSINet</a:t>
            </a:r>
            <a:r>
              <a:rPr lang="en-US" dirty="0"/>
              <a:t> paper)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[4] Liu, L., </a:t>
            </a:r>
            <a:r>
              <a:rPr lang="en-US" dirty="0" err="1"/>
              <a:t>Oestges</a:t>
            </a:r>
            <a:r>
              <a:rPr lang="en-US" dirty="0"/>
              <a:t>, C., Poutanen, J., Haneda, K., Vainikainen, P., Quitin, F., ... &amp; De </a:t>
            </a:r>
            <a:r>
              <a:rPr lang="en-US" dirty="0" err="1"/>
              <a:t>Doncker</a:t>
            </a:r>
            <a:r>
              <a:rPr lang="en-US" dirty="0"/>
              <a:t>, P. (2012). The COST 2100 MIMO channel model. </a:t>
            </a:r>
            <a:r>
              <a:rPr lang="en-US" i="1" dirty="0"/>
              <a:t>IEEE Wireless Communications</a:t>
            </a:r>
            <a:r>
              <a:rPr lang="en-US" dirty="0"/>
              <a:t>, </a:t>
            </a:r>
            <a:r>
              <a:rPr lang="en-US" i="1" dirty="0"/>
              <a:t>19</a:t>
            </a:r>
            <a:r>
              <a:rPr lang="en-US" dirty="0"/>
              <a:t>(6), 92-99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[5] Mohsin, M. A., Umer, M., Bilal, A., Jamshed, M. A., &amp; Cioffi, J. M. (2025). Continual Learning for Wireless Channel Prediction. </a:t>
            </a:r>
            <a:r>
              <a:rPr lang="en-US" i="1" dirty="0" err="1"/>
              <a:t>arXiv</a:t>
            </a:r>
            <a:r>
              <a:rPr lang="en-US" i="1" dirty="0"/>
              <a:t> preprint arXiv:2506.22471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[6] </a:t>
            </a:r>
            <a:r>
              <a:rPr lang="en-US" dirty="0" err="1"/>
              <a:t>Houlsby</a:t>
            </a:r>
            <a:r>
              <a:rPr lang="en-US" dirty="0"/>
              <a:t>, N., Giurgiu, A., Jastrzebski, S., Morrone, B., De </a:t>
            </a:r>
            <a:r>
              <a:rPr lang="en-US" dirty="0" err="1"/>
              <a:t>Laroussilhe</a:t>
            </a:r>
            <a:r>
              <a:rPr lang="en-US" dirty="0"/>
              <a:t>, Q., Gesmundo, A., ... &amp; Gelly, S. (2019, May). Parameter-efficient transfer learning for NLP. In </a:t>
            </a:r>
            <a:r>
              <a:rPr lang="en-US" i="1" dirty="0"/>
              <a:t>International conference on machine learning</a:t>
            </a:r>
            <a:r>
              <a:rPr lang="en-US" dirty="0"/>
              <a:t> (pp. 2790-2799). PMLR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[7] </a:t>
            </a:r>
            <a:r>
              <a:rPr lang="en-US" dirty="0" err="1"/>
              <a:t>Rebuffi</a:t>
            </a:r>
            <a:r>
              <a:rPr lang="en-US" dirty="0"/>
              <a:t>, S. A., Bilen, H., &amp; </a:t>
            </a:r>
            <a:r>
              <a:rPr lang="en-US" dirty="0" err="1"/>
              <a:t>Vedaldi</a:t>
            </a:r>
            <a:r>
              <a:rPr lang="en-US" dirty="0"/>
              <a:t>, A. (2017). Learning multiple visual domains with residual adapters. </a:t>
            </a:r>
            <a:r>
              <a:rPr lang="en-US" i="1" dirty="0"/>
              <a:t>Advances in neural information processing systems</a:t>
            </a:r>
            <a:r>
              <a:rPr lang="en-US" dirty="0"/>
              <a:t>, </a:t>
            </a:r>
            <a:r>
              <a:rPr lang="en-US" i="1" dirty="0"/>
              <a:t>30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6EFC5-6130-0497-7720-F7D71006BAB0}"/>
              </a:ext>
            </a:extLst>
          </p:cNvPr>
          <p:cNvSpPr txBox="1"/>
          <p:nvPr/>
        </p:nvSpPr>
        <p:spPr>
          <a:xfrm>
            <a:off x="11388436" y="6488668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30/30</a:t>
            </a:r>
          </a:p>
        </p:txBody>
      </p:sp>
    </p:spTree>
    <p:extLst>
      <p:ext uri="{BB962C8B-B14F-4D97-AF65-F5344CB8AC3E}">
        <p14:creationId xmlns:p14="http://schemas.microsoft.com/office/powerpoint/2010/main" val="1371583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8ABA0-348E-07AB-7307-545BAAC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3FF0-FFCC-76B5-030C-98A51B4F5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973604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D078B-101A-E312-0882-0DAADAC1D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D35A-8C0F-0229-35B6-87AAEFE9E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718205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BB622-436C-DBFD-E18F-B63CED9A6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11D8-6601-7C31-5188-4CFA422E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2812-D5C5-1449-6171-C96EFFAB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Dataset and GitHub inspection (</a:t>
            </a:r>
            <a:r>
              <a:rPr lang="en-US" dirty="0" err="1"/>
              <a:t>CSINet</a:t>
            </a:r>
            <a:r>
              <a:rPr lang="en-US" dirty="0"/>
              <a:t>) reveal the applied normalization strategy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CSI is already transformed into the </a:t>
            </a:r>
            <a:r>
              <a:rPr lang="en-US" b="1" dirty="0"/>
              <a:t>angular–delay domain </a:t>
            </a:r>
            <a:r>
              <a:rPr lang="en-US" dirty="0"/>
              <a:t>(32 × 32)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Obtained via </a:t>
            </a:r>
            <a:r>
              <a:rPr lang="en-US" b="1" dirty="0"/>
              <a:t>DFT across subcarriers</a:t>
            </a:r>
            <a:r>
              <a:rPr lang="en-US" dirty="0"/>
              <a:t> (delay domain)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And </a:t>
            </a:r>
            <a:r>
              <a:rPr lang="en-US" b="1" dirty="0"/>
              <a:t>DFT across antennas</a:t>
            </a:r>
            <a:r>
              <a:rPr lang="en-US" dirty="0"/>
              <a:t> (angular domain)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This is the </a:t>
            </a:r>
            <a:r>
              <a:rPr lang="en-US" b="1" dirty="0"/>
              <a:t>standard representation</a:t>
            </a:r>
            <a:r>
              <a:rPr lang="en-US" dirty="0"/>
              <a:t> used in </a:t>
            </a:r>
            <a:r>
              <a:rPr lang="en-US" dirty="0" err="1"/>
              <a:t>CsiNet</a:t>
            </a:r>
            <a:r>
              <a:rPr lang="en-US" dirty="0"/>
              <a:t>-based compression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CSI values are </a:t>
            </a:r>
            <a:r>
              <a:rPr lang="en-US" b="1" dirty="0"/>
              <a:t>shift-normalized</a:t>
            </a: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Stored as </a:t>
            </a:r>
            <a:r>
              <a:rPr lang="en-US" b="1" dirty="0" err="1"/>
              <a:t>real_raw</a:t>
            </a:r>
            <a:r>
              <a:rPr lang="en-US" b="1" dirty="0"/>
              <a:t> + 0.5</a:t>
            </a:r>
            <a:r>
              <a:rPr lang="en-US" dirty="0"/>
              <a:t>, </a:t>
            </a:r>
            <a:r>
              <a:rPr lang="en-US" b="1" dirty="0" err="1"/>
              <a:t>imag_raw</a:t>
            </a:r>
            <a:r>
              <a:rPr lang="en-US" b="1" dirty="0"/>
              <a:t> + 0.5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Ensures all stored values are within </a:t>
            </a:r>
            <a:r>
              <a:rPr lang="en-US" b="1" dirty="0"/>
              <a:t>[0, 1]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For analysis, we </a:t>
            </a:r>
            <a:r>
              <a:rPr lang="en-US" b="1" dirty="0" err="1"/>
              <a:t>denormalize</a:t>
            </a:r>
            <a:r>
              <a:rPr lang="en-US" b="1" dirty="0"/>
              <a:t> by subtracting 0.5</a:t>
            </a: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Restores CSI to </a:t>
            </a:r>
            <a:r>
              <a:rPr lang="en-US" b="1" dirty="0"/>
              <a:t>[-0.5, 0.5]</a:t>
            </a:r>
            <a:r>
              <a:rPr lang="en-US" dirty="0"/>
              <a:t> range in both real and imaginary parts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Required to correctly analyze magnitude, delay profiles, and angular structure</a:t>
            </a:r>
            <a:endParaRPr lang="en-US" b="1" dirty="0"/>
          </a:p>
          <a:p>
            <a:pPr lvl="2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1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2F55-4260-2E87-1F0B-FC41FBB6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88C04-C454-E568-58DB-FB9ADC68F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Dataset: COST2100 (Indoor &amp; Outdoor), preprocess per </a:t>
            </a:r>
            <a:r>
              <a:rPr lang="en-US" dirty="0" err="1"/>
              <a:t>CSINet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Indoor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picocellular</a:t>
            </a:r>
            <a:r>
              <a:rPr lang="en-US" dirty="0">
                <a:sym typeface="Wingdings" panose="05000000000000000000" pitchFamily="2" charset="2"/>
              </a:rPr>
              <a:t> scenario at 5.3 GHz band, 20x20 m scenario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Outdoor  rural scenario at the 300 MHz band, 400x400 m scenario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Uniform Linear Array (ULA) with 32 antennas and 1024 subcarriers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CSI in truncated delay–angle (32×32) domain after 2D DFT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Values normalized to bounded range [0, 1]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4B7C08-D450-ECD6-393D-8363CAB807CE}"/>
              </a:ext>
            </a:extLst>
          </p:cNvPr>
          <p:cNvSpPr/>
          <p:nvPr/>
        </p:nvSpPr>
        <p:spPr>
          <a:xfrm>
            <a:off x="2735704" y="4570646"/>
            <a:ext cx="6720592" cy="1298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Comparing </a:t>
            </a:r>
            <a:r>
              <a:rPr lang="en-US" sz="2800" u="sng" dirty="0"/>
              <a:t>Indoor</a:t>
            </a:r>
            <a:r>
              <a:rPr lang="en-US" sz="2800" dirty="0"/>
              <a:t> vs </a:t>
            </a:r>
            <a:r>
              <a:rPr lang="en-US" sz="2800" u="sng" dirty="0"/>
              <a:t>Outdoor</a:t>
            </a:r>
            <a:r>
              <a:rPr lang="en-US" sz="2800" dirty="0"/>
              <a:t> CSI structure and understanding their main differences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5768C-9B87-504A-72EB-6EC92D995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43" y="1845734"/>
            <a:ext cx="3413636" cy="2275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D8C95E-E967-E3CA-F9D8-99E400191CE5}"/>
              </a:ext>
            </a:extLst>
          </p:cNvPr>
          <p:cNvSpPr txBox="1"/>
          <p:nvPr/>
        </p:nvSpPr>
        <p:spPr>
          <a:xfrm>
            <a:off x="11388436" y="6488668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4/30</a:t>
            </a:r>
          </a:p>
        </p:txBody>
      </p:sp>
    </p:spTree>
    <p:extLst>
      <p:ext uri="{BB962C8B-B14F-4D97-AF65-F5344CB8AC3E}">
        <p14:creationId xmlns:p14="http://schemas.microsoft.com/office/powerpoint/2010/main" val="71903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5E817-58C9-4638-E502-8F6D634E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E972CA-A169-D0B4-EBB5-5890B3783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1716" y="3049409"/>
            <a:ext cx="4902211" cy="3268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85D0E-DECE-1AE6-B478-319D6C17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Angles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4245D-3A1C-9371-B74A-02990D9A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336793" cy="379247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Indoor CSI (5.3 GHz Picocell)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High angular sparsity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Dominant LOS </a:t>
            </a:r>
            <a:r>
              <a:rPr lang="en-US" dirty="0"/>
              <a:t>and </a:t>
            </a:r>
            <a:r>
              <a:rPr lang="en-US" b="1" dirty="0"/>
              <a:t>small spatial spreads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Outdoor Rural CSI (300 MHz)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Broad angular distribution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b="1" dirty="0"/>
              <a:t>Widely separated scattering clusters and diffraction-induced angular diversity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0B9C8-DB4A-6812-4865-02468B580A7F}"/>
              </a:ext>
            </a:extLst>
          </p:cNvPr>
          <p:cNvSpPr/>
          <p:nvPr/>
        </p:nvSpPr>
        <p:spPr>
          <a:xfrm>
            <a:off x="7888408" y="3401132"/>
            <a:ext cx="539496" cy="197510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030D5-963E-E110-A3C5-0339EB9B0268}"/>
              </a:ext>
            </a:extLst>
          </p:cNvPr>
          <p:cNvSpPr/>
          <p:nvPr/>
        </p:nvSpPr>
        <p:spPr>
          <a:xfrm rot="5400000">
            <a:off x="9215005" y="4383982"/>
            <a:ext cx="1017990" cy="149047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3AC9DE-8A70-88B2-0E20-B7F7325D9645}"/>
              </a:ext>
            </a:extLst>
          </p:cNvPr>
          <p:cNvSpPr/>
          <p:nvPr/>
        </p:nvSpPr>
        <p:spPr>
          <a:xfrm>
            <a:off x="1933360" y="4491260"/>
            <a:ext cx="4342275" cy="1055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Indoor vs Outdoor = angular distribution mismatch</a:t>
            </a:r>
          </a:p>
        </p:txBody>
      </p:sp>
      <p:pic>
        <p:nvPicPr>
          <p:cNvPr id="11" name="Picture 10" descr="A graph with numbers and a number&#10;&#10;AI-generated content may be incorrect.">
            <a:extLst>
              <a:ext uri="{FF2B5EF4-FFF2-40B4-BE49-F238E27FC236}">
                <a16:creationId xmlns:a16="http://schemas.microsoft.com/office/drawing/2014/main" id="{7DE1B93E-D0CB-D670-46C6-322CEBF9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417" y="1845734"/>
            <a:ext cx="4325166" cy="12201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3B26C6-227F-B276-0720-A36DEB9BC02C}"/>
              </a:ext>
            </a:extLst>
          </p:cNvPr>
          <p:cNvSpPr/>
          <p:nvPr/>
        </p:nvSpPr>
        <p:spPr>
          <a:xfrm>
            <a:off x="7690104" y="1878415"/>
            <a:ext cx="336018" cy="10299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DF560-0814-83D3-835F-54756F7A6B83}"/>
              </a:ext>
            </a:extLst>
          </p:cNvPr>
          <p:cNvSpPr txBox="1"/>
          <p:nvPr/>
        </p:nvSpPr>
        <p:spPr>
          <a:xfrm>
            <a:off x="11388436" y="6488668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5/30</a:t>
            </a:r>
          </a:p>
        </p:txBody>
      </p:sp>
    </p:spTree>
    <p:extLst>
      <p:ext uri="{BB962C8B-B14F-4D97-AF65-F5344CB8AC3E}">
        <p14:creationId xmlns:p14="http://schemas.microsoft.com/office/powerpoint/2010/main" val="130594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E1CC29-2AB4-C886-7E43-572B483B4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5892" y="2868476"/>
            <a:ext cx="4352544" cy="3264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30416-BD0C-EAB9-18B7-82811D49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Delay Matter as Much?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807B4-2097-DCA3-6558-CDB462E76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5"/>
            <a:ext cx="5888736" cy="25068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Early delay taps </a:t>
            </a:r>
            <a:r>
              <a:rPr lang="en-US" dirty="0"/>
              <a:t>(0–4) </a:t>
            </a:r>
            <a:r>
              <a:rPr lang="en-US" b="1" dirty="0"/>
              <a:t>concentrate</a:t>
            </a:r>
            <a:r>
              <a:rPr lang="en-US" dirty="0"/>
              <a:t> most of </a:t>
            </a:r>
            <a:r>
              <a:rPr lang="en-US" b="1" dirty="0"/>
              <a:t>the power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LOS (indoors)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Strong NLOS components such as diffraction and ground reflections (outdoor)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Indoor and outdoor channels exhibit very similar decay patterns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Outdoor samples retain slightly more late-tap activity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7CB9A0-C0AC-AF32-7217-9D3A7C2C55A6}"/>
              </a:ext>
            </a:extLst>
          </p:cNvPr>
          <p:cNvSpPr/>
          <p:nvPr/>
        </p:nvSpPr>
        <p:spPr>
          <a:xfrm>
            <a:off x="7641069" y="3177658"/>
            <a:ext cx="570623" cy="25420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74576B-E11B-3B0F-1D28-D2AA093FF51F}"/>
              </a:ext>
            </a:extLst>
          </p:cNvPr>
          <p:cNvSpPr/>
          <p:nvPr/>
        </p:nvSpPr>
        <p:spPr>
          <a:xfrm>
            <a:off x="1604924" y="4745737"/>
            <a:ext cx="4064356" cy="736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Delay statistics barely shift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B5F9C-6BCA-2392-3471-FA692A1FB40A}"/>
              </a:ext>
            </a:extLst>
          </p:cNvPr>
          <p:cNvSpPr/>
          <p:nvPr/>
        </p:nvSpPr>
        <p:spPr>
          <a:xfrm>
            <a:off x="10363248" y="4352545"/>
            <a:ext cx="928532" cy="7863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numbers and a number&#10;&#10;AI-generated content may be incorrect.">
            <a:extLst>
              <a:ext uri="{FF2B5EF4-FFF2-40B4-BE49-F238E27FC236}">
                <a16:creationId xmlns:a16="http://schemas.microsoft.com/office/drawing/2014/main" id="{F5A242FD-222E-B927-1714-2890CAEF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427" y="1790511"/>
            <a:ext cx="4262555" cy="11230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ECBD82-DD44-F713-FA46-BC52F25E6148}"/>
              </a:ext>
            </a:extLst>
          </p:cNvPr>
          <p:cNvSpPr/>
          <p:nvPr/>
        </p:nvSpPr>
        <p:spPr>
          <a:xfrm rot="16200000">
            <a:off x="8199653" y="1170202"/>
            <a:ext cx="211667" cy="1562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2B85B-F58A-6E49-B6AD-1BDBE712EC7A}"/>
              </a:ext>
            </a:extLst>
          </p:cNvPr>
          <p:cNvSpPr txBox="1"/>
          <p:nvPr/>
        </p:nvSpPr>
        <p:spPr>
          <a:xfrm>
            <a:off x="11388436" y="6488668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6/30</a:t>
            </a:r>
          </a:p>
        </p:txBody>
      </p:sp>
    </p:spTree>
    <p:extLst>
      <p:ext uri="{BB962C8B-B14F-4D97-AF65-F5344CB8AC3E}">
        <p14:creationId xmlns:p14="http://schemas.microsoft.com/office/powerpoint/2010/main" val="85029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A47C-7AEA-9C0A-6287-0717E1F6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B70D8-4063-EBB1-32CE-F26B9819E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279392" cy="2043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Indoor CSI exhibits highly localized structure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Energy concentrated in just </a:t>
            </a:r>
            <a:r>
              <a:rPr lang="en-US" b="1" dirty="0"/>
              <a:t>1–2 angle bins </a:t>
            </a:r>
            <a:r>
              <a:rPr lang="en-US" dirty="0"/>
              <a:t>and a few delay taps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Indoor samples display </a:t>
            </a:r>
            <a:r>
              <a:rPr lang="en-US" b="1" dirty="0"/>
              <a:t>very low variability</a:t>
            </a:r>
            <a:endParaRPr lang="en-US" dirty="0"/>
          </a:p>
        </p:txBody>
      </p:sp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3E7A56E4-28F3-00F1-26C8-47D47A34B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>
            <a:fillRect/>
          </a:stretch>
        </p:blipFill>
        <p:spPr>
          <a:xfrm>
            <a:off x="509939" y="3997446"/>
            <a:ext cx="2727037" cy="2043338"/>
          </a:xfrm>
          <a:prstGeom prst="rect">
            <a:avLst/>
          </a:prstGeom>
        </p:spPr>
      </p:pic>
      <p:pic>
        <p:nvPicPr>
          <p:cNvPr id="13" name="Picture 12" descr="A close-up of a chart&#10;&#10;AI-generated content may be incorrect.">
            <a:extLst>
              <a:ext uri="{FF2B5EF4-FFF2-40B4-BE49-F238E27FC236}">
                <a16:creationId xmlns:a16="http://schemas.microsoft.com/office/drawing/2014/main" id="{06C26011-7C66-0495-F238-C9F67728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52"/>
          <a:stretch>
            <a:fillRect/>
          </a:stretch>
        </p:blipFill>
        <p:spPr>
          <a:xfrm>
            <a:off x="3287130" y="3997446"/>
            <a:ext cx="2727037" cy="2043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3EE04-7BB2-74D2-41D0-F4252250AE08}"/>
              </a:ext>
            </a:extLst>
          </p:cNvPr>
          <p:cNvSpPr txBox="1"/>
          <p:nvPr/>
        </p:nvSpPr>
        <p:spPr>
          <a:xfrm>
            <a:off x="11388436" y="6488668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7/30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FEE77833-8EDA-9518-4C4F-C8B6F8468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4" r="390"/>
          <a:stretch>
            <a:fillRect/>
          </a:stretch>
        </p:blipFill>
        <p:spPr>
          <a:xfrm>
            <a:off x="6431280" y="3997445"/>
            <a:ext cx="2697480" cy="2043338"/>
          </a:xfrm>
          <a:prstGeom prst="rect">
            <a:avLst/>
          </a:prstGeom>
        </p:spPr>
      </p:pic>
      <p:pic>
        <p:nvPicPr>
          <p:cNvPr id="8" name="Picture 7" descr="A close-up of a chart&#10;&#10;AI-generated content may be incorrect.">
            <a:extLst>
              <a:ext uri="{FF2B5EF4-FFF2-40B4-BE49-F238E27FC236}">
                <a16:creationId xmlns:a16="http://schemas.microsoft.com/office/drawing/2014/main" id="{E75B9CED-8A2C-FA10-1A55-B2D62A897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0" r="-369"/>
          <a:stretch>
            <a:fillRect/>
          </a:stretch>
        </p:blipFill>
        <p:spPr>
          <a:xfrm>
            <a:off x="9305082" y="4012764"/>
            <a:ext cx="2807208" cy="204333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AA7F21-91D8-88FF-EA5F-012907A70D3A}"/>
              </a:ext>
            </a:extLst>
          </p:cNvPr>
          <p:cNvSpPr txBox="1">
            <a:spLocks/>
          </p:cNvSpPr>
          <p:nvPr/>
        </p:nvSpPr>
        <p:spPr>
          <a:xfrm>
            <a:off x="6986016" y="1845733"/>
            <a:ext cx="4279392" cy="2043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Outdoor CSI shows multiple clusters distributed across both delay and angle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Less focused in angle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Outdoor samples </a:t>
            </a:r>
            <a:r>
              <a:rPr lang="en-US" b="1" dirty="0"/>
              <a:t>vary significantly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2B8415-9519-6722-2EAE-43F7D594E0B5}"/>
              </a:ext>
            </a:extLst>
          </p:cNvPr>
          <p:cNvSpPr/>
          <p:nvPr/>
        </p:nvSpPr>
        <p:spPr>
          <a:xfrm>
            <a:off x="786384" y="4160520"/>
            <a:ext cx="448056" cy="15636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D76DA5-C397-C4B3-0011-261BEF5C292A}"/>
              </a:ext>
            </a:extLst>
          </p:cNvPr>
          <p:cNvSpPr/>
          <p:nvPr/>
        </p:nvSpPr>
        <p:spPr>
          <a:xfrm>
            <a:off x="3581400" y="4157380"/>
            <a:ext cx="448056" cy="15636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0B6DA9-CDB5-DE11-49DF-B01C537313AF}"/>
              </a:ext>
            </a:extLst>
          </p:cNvPr>
          <p:cNvSpPr/>
          <p:nvPr/>
        </p:nvSpPr>
        <p:spPr>
          <a:xfrm>
            <a:off x="7078518" y="4131380"/>
            <a:ext cx="1288242" cy="15636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DC9711-140E-F364-7A55-FC1FFDFD93F8}"/>
              </a:ext>
            </a:extLst>
          </p:cNvPr>
          <p:cNvSpPr/>
          <p:nvPr/>
        </p:nvSpPr>
        <p:spPr>
          <a:xfrm>
            <a:off x="10213848" y="4237302"/>
            <a:ext cx="941832" cy="15636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82384D-682B-F231-9DCB-4A183B922573}"/>
              </a:ext>
            </a:extLst>
          </p:cNvPr>
          <p:cNvSpPr/>
          <p:nvPr/>
        </p:nvSpPr>
        <p:spPr>
          <a:xfrm>
            <a:off x="3313638" y="3837601"/>
            <a:ext cx="5888736" cy="1450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/>
              <a:t>Indoor↔Outdoor</a:t>
            </a:r>
            <a:r>
              <a:rPr lang="en-US" sz="2800" dirty="0"/>
              <a:t> structural changes cause a strong </a:t>
            </a:r>
            <a:r>
              <a:rPr lang="en-US" sz="2800" b="1" dirty="0"/>
              <a:t>domain shift </a:t>
            </a:r>
            <a:r>
              <a:rPr lang="en-US" sz="2800" dirty="0"/>
              <a:t>that ML models </a:t>
            </a:r>
            <a:r>
              <a:rPr lang="en-US" sz="2800" b="1" dirty="0"/>
              <a:t>cannot generalize</a:t>
            </a:r>
            <a:r>
              <a:rPr lang="en-US" sz="2800" dirty="0"/>
              <a:t> across</a:t>
            </a:r>
          </a:p>
        </p:txBody>
      </p:sp>
    </p:spTree>
    <p:extLst>
      <p:ext uri="{BB962C8B-B14F-4D97-AF65-F5344CB8AC3E}">
        <p14:creationId xmlns:p14="http://schemas.microsoft.com/office/powerpoint/2010/main" val="221491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4" grpId="0" animBg="1"/>
      <p:bldP spid="6" grpId="0" animBg="1"/>
      <p:bldP spid="10" grpId="0" animBg="1"/>
      <p:bldP spid="12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2E11-5FFC-AD44-FBFF-CEC9D2FF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Difference Indoor &amp; Outdoor CSI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AB2982-6BB8-B48E-02AD-7FCDD67CBF8D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494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Angular statistics (spread, sparsity, and KL divergence) show a </a:t>
            </a:r>
            <a:r>
              <a:rPr lang="en-US" b="1" dirty="0"/>
              <a:t>strong</a:t>
            </a:r>
            <a:r>
              <a:rPr lang="en-US" i="1" dirty="0"/>
              <a:t> </a:t>
            </a:r>
            <a:r>
              <a:rPr lang="en-US" b="1" dirty="0"/>
              <a:t>structural</a:t>
            </a:r>
            <a:r>
              <a:rPr lang="en-US" b="1" i="1" dirty="0"/>
              <a:t> </a:t>
            </a:r>
            <a:r>
              <a:rPr lang="en-US" b="1" dirty="0"/>
              <a:t>domain</a:t>
            </a:r>
            <a:r>
              <a:rPr lang="en-US" b="1" i="1" dirty="0"/>
              <a:t> </a:t>
            </a:r>
            <a:r>
              <a:rPr lang="en-US" b="1" dirty="0"/>
              <a:t>shift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CFD15-2324-99F1-BC9B-A3A60F13524B}"/>
              </a:ext>
            </a:extLst>
          </p:cNvPr>
          <p:cNvSpPr txBox="1"/>
          <p:nvPr/>
        </p:nvSpPr>
        <p:spPr>
          <a:xfrm>
            <a:off x="11388436" y="6488668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8/30</a:t>
            </a:r>
          </a:p>
        </p:txBody>
      </p:sp>
      <p:pic>
        <p:nvPicPr>
          <p:cNvPr id="6" name="Picture 5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BE065F3B-CE55-D0EF-17A5-BDCB447904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157"/>
          <a:stretch>
            <a:fillRect/>
          </a:stretch>
        </p:blipFill>
        <p:spPr>
          <a:xfrm>
            <a:off x="301247" y="2403518"/>
            <a:ext cx="11650466" cy="1595721"/>
          </a:xfrm>
          <a:prstGeom prst="rect">
            <a:avLst/>
          </a:prstGeom>
        </p:spPr>
      </p:pic>
      <p:pic>
        <p:nvPicPr>
          <p:cNvPr id="8" name="Picture 7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AEC39BB3-545C-59F5-6EC8-E2EC626C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546"/>
          <a:stretch>
            <a:fillRect/>
          </a:stretch>
        </p:blipFill>
        <p:spPr>
          <a:xfrm>
            <a:off x="301247" y="2403518"/>
            <a:ext cx="11650466" cy="2491461"/>
          </a:xfrm>
          <a:prstGeom prst="rect">
            <a:avLst/>
          </a:prstGeom>
        </p:spPr>
      </p:pic>
      <p:pic>
        <p:nvPicPr>
          <p:cNvPr id="9" name="Picture 8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6B78CAC6-FD95-56F2-9507-75B3773B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14"/>
          <a:stretch>
            <a:fillRect/>
          </a:stretch>
        </p:blipFill>
        <p:spPr>
          <a:xfrm>
            <a:off x="301247" y="2403518"/>
            <a:ext cx="11650466" cy="36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0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7827B-A70E-C45C-3C63-0ACA5DA70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0BB35-72F9-9199-FDDB-7740FF95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Sparsity in CSI Compression &amp;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FA07E-7675-FA95-C3E1-59CF8D4BB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Sparsity helps in-domain reconstruction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Indoor CSI is highly structured and consistent → near-perfect reconstruction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Most CSI compression methods can benefit on this sparsity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Sparsity differences hurt cross-domain generalization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Indoor CSI is </a:t>
            </a:r>
            <a:r>
              <a:rPr lang="en-US" b="1" dirty="0"/>
              <a:t>very sparse</a:t>
            </a:r>
            <a:r>
              <a:rPr lang="en-US" dirty="0"/>
              <a:t> (few angles, few delays)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Outdoor CSI is </a:t>
            </a:r>
            <a:r>
              <a:rPr lang="en-US" b="1" dirty="0"/>
              <a:t>less sparse and more variable</a:t>
            </a:r>
            <a:r>
              <a:rPr lang="en-US" dirty="0"/>
              <a:t> (multiple clusters, broad angles, longer delays)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266FFE-B21F-8D55-1614-EA992ADC2BCA}"/>
              </a:ext>
            </a:extLst>
          </p:cNvPr>
          <p:cNvSpPr/>
          <p:nvPr/>
        </p:nvSpPr>
        <p:spPr>
          <a:xfrm>
            <a:off x="3182112" y="4846321"/>
            <a:ext cx="5888736" cy="1131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Sparsity compresses, but environmental shifts break its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6E5FD-59A9-3E9E-F145-E4B1AE897D5F}"/>
              </a:ext>
            </a:extLst>
          </p:cNvPr>
          <p:cNvSpPr txBox="1"/>
          <p:nvPr/>
        </p:nvSpPr>
        <p:spPr>
          <a:xfrm>
            <a:off x="11388436" y="6488668"/>
            <a:ext cx="6254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9/30</a:t>
            </a:r>
          </a:p>
        </p:txBody>
      </p:sp>
    </p:spTree>
    <p:extLst>
      <p:ext uri="{BB962C8B-B14F-4D97-AF65-F5344CB8AC3E}">
        <p14:creationId xmlns:p14="http://schemas.microsoft.com/office/powerpoint/2010/main" val="331803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6261</TotalTime>
  <Words>1448</Words>
  <Application>Microsoft Office PowerPoint</Application>
  <PresentationFormat>Widescreen</PresentationFormat>
  <Paragraphs>225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Wingdings</vt:lpstr>
      <vt:lpstr>Retrospect</vt:lpstr>
      <vt:lpstr>Domain Generalization for CSI Compression</vt:lpstr>
      <vt:lpstr>EVERYTHING IN 2 MINUTES</vt:lpstr>
      <vt:lpstr>Data understanding</vt:lpstr>
      <vt:lpstr>Dataset Overview</vt:lpstr>
      <vt:lpstr>Why Angles Matter?</vt:lpstr>
      <vt:lpstr>Does Delay Matter as Much?</vt:lpstr>
      <vt:lpstr>Heatmap Examples</vt:lpstr>
      <vt:lpstr>Quantitative Difference Indoor &amp; Outdoor CSI</vt:lpstr>
      <vt:lpstr>Role of Sparsity in CSI Compression &amp; Generalization</vt:lpstr>
      <vt:lpstr>ML training &amp; insights</vt:lpstr>
      <vt:lpstr>CSINet</vt:lpstr>
      <vt:lpstr>Why Domain Shift Matters for CSINet?</vt:lpstr>
      <vt:lpstr>Training setup</vt:lpstr>
      <vt:lpstr>Learning Curve: Indoor Training</vt:lpstr>
      <vt:lpstr>Learning Curve: Outdoor Training</vt:lpstr>
      <vt:lpstr>Learning Curve: Indoor+Outdoor Training</vt:lpstr>
      <vt:lpstr>NMSE Results on Test set</vt:lpstr>
      <vt:lpstr>Generalization</vt:lpstr>
      <vt:lpstr>Replay Fine-Tuning Mechanism</vt:lpstr>
      <vt:lpstr>Replay Fine-Tuning Mechanism</vt:lpstr>
      <vt:lpstr>Learning Curves</vt:lpstr>
      <vt:lpstr>Results on Test Set</vt:lpstr>
      <vt:lpstr>Domain-Aware Architecture</vt:lpstr>
      <vt:lpstr>Domain-Aware Architecture</vt:lpstr>
      <vt:lpstr>Intuition Behind Adaptive Filter</vt:lpstr>
      <vt:lpstr>Learning Curves</vt:lpstr>
      <vt:lpstr>Results on Test Set</vt:lpstr>
      <vt:lpstr>Test Set Exemplary Heatmaps</vt:lpstr>
      <vt:lpstr>Conclusions and future work</vt:lpstr>
      <vt:lpstr>References</vt:lpstr>
      <vt:lpstr>Thank you for your attention!</vt:lpstr>
      <vt:lpstr>Backup slides</vt:lpstr>
      <vt:lpstr>Dataset 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Cristian Jesus Vaca Rubio</dc:creator>
  <cp:lastModifiedBy>Cristian Jesus Vaca Rubio</cp:lastModifiedBy>
  <cp:revision>130</cp:revision>
  <dcterms:created xsi:type="dcterms:W3CDTF">2025-12-05T17:29:25Z</dcterms:created>
  <dcterms:modified xsi:type="dcterms:W3CDTF">2025-12-11T11:38:04Z</dcterms:modified>
</cp:coreProperties>
</file>